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258" r:id="rId2"/>
    <p:sldId id="259" r:id="rId3"/>
    <p:sldId id="260" r:id="rId4"/>
    <p:sldId id="261" r:id="rId5"/>
    <p:sldId id="270" r:id="rId6"/>
    <p:sldId id="263" r:id="rId7"/>
    <p:sldId id="264" r:id="rId8"/>
    <p:sldId id="268" r:id="rId9"/>
    <p:sldId id="273" r:id="rId10"/>
    <p:sldId id="266" r:id="rId11"/>
    <p:sldId id="269" r:id="rId12"/>
    <p:sldId id="274" r:id="rId13"/>
    <p:sldId id="276" r:id="rId14"/>
    <p:sldId id="300" r:id="rId15"/>
    <p:sldId id="304" r:id="rId16"/>
    <p:sldId id="303" r:id="rId17"/>
    <p:sldId id="302" r:id="rId18"/>
    <p:sldId id="284" r:id="rId19"/>
    <p:sldId id="278" r:id="rId20"/>
    <p:sldId id="283" r:id="rId21"/>
    <p:sldId id="305" r:id="rId22"/>
    <p:sldId id="306" r:id="rId23"/>
    <p:sldId id="282" r:id="rId24"/>
    <p:sldId id="285" r:id="rId25"/>
    <p:sldId id="292" r:id="rId26"/>
    <p:sldId id="290" r:id="rId27"/>
    <p:sldId id="291" r:id="rId28"/>
    <p:sldId id="289" r:id="rId29"/>
    <p:sldId id="288" r:id="rId30"/>
    <p:sldId id="293" r:id="rId31"/>
    <p:sldId id="296" r:id="rId32"/>
    <p:sldId id="298" r:id="rId33"/>
    <p:sldId id="295" r:id="rId34"/>
    <p:sldId id="297" r:id="rId35"/>
    <p:sldId id="299" r:id="rId36"/>
    <p:sldId id="294" r:id="rId37"/>
    <p:sldId id="277" r:id="rId38"/>
    <p:sldId id="27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94635" autoAdjust="0"/>
  </p:normalViewPr>
  <p:slideViewPr>
    <p:cSldViewPr>
      <p:cViewPr>
        <p:scale>
          <a:sx n="96" d="100"/>
          <a:sy n="96" d="100"/>
        </p:scale>
        <p:origin x="-114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06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D27B6-5442-4C36-A724-6058C505391E}" type="datetimeFigureOut">
              <a:rPr lang="en-US" smtClean="0"/>
              <a:t>8/4/2017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8817A-A55C-44D3-9E0B-03B8F2DB15C9}" type="slidenum">
              <a:rPr lang="en-US" smtClean="0"/>
              <a:t>‹#›</a:t>
            </a:fld>
            <a:endParaRPr lang="en-US"/>
          </a:p>
        </p:txBody>
      </p:sp>
    </p:spTree>
    <p:extLst>
      <p:ext uri="{BB962C8B-B14F-4D97-AF65-F5344CB8AC3E}">
        <p14:creationId xmlns:p14="http://schemas.microsoft.com/office/powerpoint/2010/main" val="108855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05EA4-F0A0-482F-A001-524798AC49F1}" type="datetimeFigureOut">
              <a:rPr lang="en-US" smtClean="0"/>
              <a:t>8/4/2017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46CFC-1AFE-45F1-8C14-3A25577CFBCF}" type="slidenum">
              <a:rPr lang="en-US" smtClean="0"/>
              <a:t>‹#›</a:t>
            </a:fld>
            <a:endParaRPr lang="en-US"/>
          </a:p>
        </p:txBody>
      </p:sp>
    </p:spTree>
    <p:extLst>
      <p:ext uri="{BB962C8B-B14F-4D97-AF65-F5344CB8AC3E}">
        <p14:creationId xmlns:p14="http://schemas.microsoft.com/office/powerpoint/2010/main" val="358347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r>
              <a:t>Imagine if</a:t>
            </a:r>
          </a:p>
          <a:p>
            <a:endParaRPr/>
          </a:p>
          <a:p>
            <a:r>
              <a:t>Add US, Canada, Mexico maps</a:t>
            </a:r>
          </a:p>
          <a:p>
            <a:endParaRPr/>
          </a:p>
        </p:txBody>
      </p:sp>
    </p:spTree>
    <p:extLst>
      <p:ext uri="{BB962C8B-B14F-4D97-AF65-F5344CB8AC3E}">
        <p14:creationId xmlns:p14="http://schemas.microsoft.com/office/powerpoint/2010/main" val="299584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endParaRPr/>
          </a:p>
        </p:txBody>
      </p:sp>
      <p:sp>
        <p:nvSpPr>
          <p:cNvPr id="140" name="Shape 140"/>
          <p:cNvSpPr>
            <a:spLocks noGrp="1"/>
          </p:cNvSpPr>
          <p:nvPr>
            <p:ph type="body" sz="quarter" idx="1"/>
          </p:nvPr>
        </p:nvSpPr>
        <p:spPr>
          <a:prstGeom prst="rect">
            <a:avLst/>
          </a:prstGeom>
        </p:spPr>
        <p:txBody>
          <a:bodyPr/>
          <a:lstStyle/>
          <a:p>
            <a:r>
              <a:t>IRP; IFTA; UCR; HVUT; Weight Distance; </a:t>
            </a:r>
          </a:p>
          <a:p>
            <a:endParaRPr/>
          </a:p>
        </p:txBody>
      </p:sp>
    </p:spTree>
    <p:extLst>
      <p:ext uri="{BB962C8B-B14F-4D97-AF65-F5344CB8AC3E}">
        <p14:creationId xmlns:p14="http://schemas.microsoft.com/office/powerpoint/2010/main" val="16635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August 9-10	</a:t>
            </a:r>
            <a:endParaRPr lang="en-US" dirty="0">
              <a:solidFill>
                <a:prstClr val="black">
                  <a:tint val="75000"/>
                </a:prstClr>
              </a:solidFill>
            </a:endParaRPr>
          </a:p>
        </p:txBody>
      </p:sp>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2017 Annual Business Meeting</a:t>
            </a:r>
            <a:endParaRPr lang="en-US" dirty="0">
              <a:solidFill>
                <a:prstClr val="black">
                  <a:tint val="75000"/>
                </a:prstClr>
              </a:solidFill>
            </a:endParaRPr>
          </a:p>
        </p:txBody>
      </p:sp>
      <p:sp>
        <p:nvSpPr>
          <p:cNvPr id="15"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r>
              <a:rPr lang="en-US" altLang="en-US" dirty="0" smtClean="0">
                <a:latin typeface="Arial" charset="0"/>
              </a:rPr>
              <a:t>Chandler, Arizona</a:t>
            </a:r>
            <a:endParaRPr lang="en-US" altLang="en-US" dirty="0">
              <a:latin typeface="Arial" charset="0"/>
            </a:endParaRPr>
          </a:p>
        </p:txBody>
      </p:sp>
    </p:spTree>
    <p:extLst>
      <p:ext uri="{BB962C8B-B14F-4D97-AF65-F5344CB8AC3E}">
        <p14:creationId xmlns:p14="http://schemas.microsoft.com/office/powerpoint/2010/main" val="368523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Slide Number Placeholder 5"/>
          <p:cNvSpPr txBox="1">
            <a:spLocks/>
          </p:cNvSpPr>
          <p:nvPr/>
        </p:nvSpPr>
        <p:spPr>
          <a:xfrm>
            <a:off x="6019800" y="6110287"/>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endParaRPr lang="en-US" altLang="en-US" dirty="0"/>
          </a:p>
        </p:txBody>
      </p:sp>
      <p:sp>
        <p:nvSpPr>
          <p:cNvPr id="9" name="TextBox 8"/>
          <p:cNvSpPr txBox="1">
            <a:spLocks noChangeArrowheads="1"/>
          </p:cNvSpPr>
          <p:nvPr/>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2017 Annual Business Meeting</a:t>
            </a:r>
            <a:endParaRPr lang="en-US" altLang="en-US" dirty="0" smtClean="0">
              <a:solidFill>
                <a:schemeClr val="tx1"/>
              </a:solidFill>
            </a:endParaRPr>
          </a:p>
        </p:txBody>
      </p:sp>
      <p:sp>
        <p:nvSpPr>
          <p:cNvPr id="13" name="Date Placeholder 3"/>
          <p:cNvSpPr txBox="1">
            <a:spLocks/>
          </p:cNvSpPr>
          <p:nvPr/>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9-10</a:t>
            </a:r>
            <a:endParaRPr lang="en-US" dirty="0">
              <a:solidFill>
                <a:schemeClr val="tx1"/>
              </a:solidFill>
            </a:endParaRPr>
          </a:p>
        </p:txBody>
      </p:sp>
      <p:sp>
        <p:nvSpPr>
          <p:cNvPr id="14" name="Slide Number Placeholder 5"/>
          <p:cNvSpPr txBox="1">
            <a:spLocks/>
          </p:cNvSpPr>
          <p:nvPr/>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Chandler, Arizona</a:t>
            </a:r>
            <a:endParaRPr lang="en-US" altLang="en-US" dirty="0">
              <a:solidFill>
                <a:schemeClr val="tx1"/>
              </a:solidFill>
            </a:endParaRPr>
          </a:p>
        </p:txBody>
      </p:sp>
      <p:sp>
        <p:nvSpPr>
          <p:cNvPr id="3" name="Content Placeholder 2"/>
          <p:cNvSpPr>
            <a:spLocks noGrp="1"/>
          </p:cNvSpPr>
          <p:nvPr>
            <p:ph idx="1"/>
          </p:nvPr>
        </p:nvSpPr>
        <p:spPr>
          <a:xfrm>
            <a:off x="455295" y="1965324"/>
            <a:ext cx="8229600" cy="4144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9"/>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3520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TextBox 9"/>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2017 Annual Business Meeting</a:t>
            </a:r>
            <a:endParaRPr lang="en-US" altLang="en-US" dirty="0" smtClean="0">
              <a:solidFill>
                <a:schemeClr val="tx1"/>
              </a:solidFill>
            </a:endParaRPr>
          </a:p>
        </p:txBody>
      </p:sp>
      <p:sp>
        <p:nvSpPr>
          <p:cNvPr id="11"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9-10</a:t>
            </a:r>
            <a:endParaRPr lang="en-US" dirty="0">
              <a:solidFill>
                <a:schemeClr val="tx1"/>
              </a:solidFill>
            </a:endParaRPr>
          </a:p>
        </p:txBody>
      </p:sp>
      <p:sp>
        <p:nvSpPr>
          <p:cNvPr id="12"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Chandler, Arizona</a:t>
            </a:r>
            <a:endParaRPr lang="en-US" altLang="en-US" dirty="0">
              <a:solidFill>
                <a:schemeClr val="tx1"/>
              </a:solidFill>
            </a:endParaRPr>
          </a:p>
        </p:txBody>
      </p:sp>
    </p:spTree>
    <p:extLst>
      <p:ext uri="{BB962C8B-B14F-4D97-AF65-F5344CB8AC3E}">
        <p14:creationId xmlns:p14="http://schemas.microsoft.com/office/powerpoint/2010/main" val="303589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2017 Annual Business Meeting</a:t>
            </a:r>
            <a:endParaRPr lang="en-US" altLang="en-US" dirty="0" smtClean="0">
              <a:solidFill>
                <a:schemeClr val="tx1"/>
              </a:solidFill>
            </a:endParaRPr>
          </a:p>
        </p:txBody>
      </p:sp>
      <p:sp>
        <p:nvSpPr>
          <p:cNvPr id="12"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9-10</a:t>
            </a:r>
            <a:endParaRPr lang="en-US" dirty="0">
              <a:solidFill>
                <a:schemeClr val="tx1"/>
              </a:solidFill>
            </a:endParaRPr>
          </a:p>
        </p:txBody>
      </p:sp>
      <p:sp>
        <p:nvSpPr>
          <p:cNvPr id="13"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Chandler, Arizona</a:t>
            </a:r>
            <a:endParaRPr lang="en-US" altLang="en-US" dirty="0">
              <a:solidFill>
                <a:schemeClr val="tx1"/>
              </a:solidFill>
            </a:endParaRPr>
          </a:p>
        </p:txBody>
      </p:sp>
    </p:spTree>
    <p:extLst>
      <p:ext uri="{BB962C8B-B14F-4D97-AF65-F5344CB8AC3E}">
        <p14:creationId xmlns:p14="http://schemas.microsoft.com/office/powerpoint/2010/main" val="359169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2017 Annual Business Meeting</a:t>
            </a:r>
            <a:endParaRPr lang="en-US" altLang="en-US" dirty="0" smtClean="0">
              <a:solidFill>
                <a:schemeClr val="tx1"/>
              </a:solidFill>
            </a:endParaRPr>
          </a:p>
        </p:txBody>
      </p:sp>
      <p:sp>
        <p:nvSpPr>
          <p:cNvPr id="11"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9-10</a:t>
            </a:r>
            <a:endParaRPr lang="en-US" dirty="0">
              <a:solidFill>
                <a:schemeClr val="tx1"/>
              </a:solidFill>
            </a:endParaRPr>
          </a:p>
        </p:txBody>
      </p:sp>
      <p:sp>
        <p:nvSpPr>
          <p:cNvPr id="12"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Chandler, Arizona</a:t>
            </a:r>
            <a:endParaRPr lang="en-US" altLang="en-US" dirty="0">
              <a:solidFill>
                <a:schemeClr val="tx1"/>
              </a:solidFill>
            </a:endParaRPr>
          </a:p>
        </p:txBody>
      </p:sp>
    </p:spTree>
    <p:extLst>
      <p:ext uri="{BB962C8B-B14F-4D97-AF65-F5344CB8AC3E}">
        <p14:creationId xmlns:p14="http://schemas.microsoft.com/office/powerpoint/2010/main" val="358426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Box 7"/>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2017 Annual Business Meeting</a:t>
            </a:r>
            <a:endParaRPr lang="en-US" altLang="en-US" dirty="0" smtClean="0">
              <a:solidFill>
                <a:schemeClr val="tx1"/>
              </a:solidFill>
            </a:endParaRPr>
          </a:p>
        </p:txBody>
      </p:sp>
      <p:sp>
        <p:nvSpPr>
          <p:cNvPr id="9"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9-10</a:t>
            </a:r>
            <a:endParaRPr lang="en-US" dirty="0">
              <a:solidFill>
                <a:schemeClr val="tx1"/>
              </a:solidFill>
            </a:endParaRPr>
          </a:p>
        </p:txBody>
      </p:sp>
      <p:sp>
        <p:nvSpPr>
          <p:cNvPr id="10"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Chandler, Arizona</a:t>
            </a:r>
            <a:endParaRPr lang="en-US" altLang="en-US" dirty="0">
              <a:solidFill>
                <a:schemeClr val="tx1"/>
              </a:solidFill>
            </a:endParaRPr>
          </a:p>
        </p:txBody>
      </p:sp>
    </p:spTree>
    <p:extLst>
      <p:ext uri="{BB962C8B-B14F-4D97-AF65-F5344CB8AC3E}">
        <p14:creationId xmlns:p14="http://schemas.microsoft.com/office/powerpoint/2010/main" val="235827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15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xfrm>
            <a:off x="357188" y="562570"/>
            <a:ext cx="8429625" cy="857250"/>
          </a:xfrm>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947565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lumMod val="95000"/>
          </a:schemeClr>
        </a:solidFill>
        <a:effectLst/>
      </p:bgPr>
    </p:bg>
    <p:spTree>
      <p:nvGrpSpPr>
        <p:cNvPr id="1" name=""/>
        <p:cNvGrpSpPr/>
        <p:nvPr/>
      </p:nvGrpSpPr>
      <p:grpSpPr>
        <a:xfrm>
          <a:off x="0" y="0"/>
          <a:ext cx="0" cy="0"/>
          <a:chOff x="0" y="0"/>
          <a:chExt cx="0" cy="0"/>
        </a:xfrm>
      </p:grpSpPr>
      <p:sp>
        <p:nvSpPr>
          <p:cNvPr id="2051" name="Text Placeholder 2"/>
          <p:cNvSpPr>
            <a:spLocks noGrp="1"/>
          </p:cNvSpPr>
          <p:nvPr>
            <p:ph type="body" idx="1"/>
          </p:nvPr>
        </p:nvSpPr>
        <p:spPr bwMode="auto">
          <a:xfrm>
            <a:off x="457200" y="2094549"/>
            <a:ext cx="8229600" cy="40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August 9-10	</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fontAlgn="base">
              <a:spcBef>
                <a:spcPct val="0"/>
              </a:spcBef>
              <a:spcAft>
                <a:spcPct val="0"/>
              </a:spcAft>
              <a:defRPr/>
            </a:pPr>
            <a:r>
              <a:rPr lang="en-US" dirty="0" smtClean="0">
                <a:solidFill>
                  <a:prstClr val="black">
                    <a:tint val="75000"/>
                  </a:prstClr>
                </a:solidFill>
              </a:rPr>
              <a:t>2017 Annual Business Meeting</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r>
              <a:rPr lang="en-US" altLang="en-US" dirty="0" smtClean="0">
                <a:latin typeface="Arial" charset="0"/>
              </a:rPr>
              <a:t>Chandler, Arizona</a:t>
            </a:r>
            <a:endParaRPr lang="en-US" altLang="en-US" dirty="0">
              <a:latin typeface="Arial" charset="0"/>
            </a:endParaRPr>
          </a:p>
        </p:txBody>
      </p:sp>
      <p:pic>
        <p:nvPicPr>
          <p:cNvPr id="10" name="Picture 2"/>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480" y="22861"/>
            <a:ext cx="1767708" cy="1501140"/>
          </a:xfrm>
          <a:prstGeom prst="rect">
            <a:avLst/>
          </a:prstGeom>
          <a:solidFill>
            <a:schemeClr val="bg1">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pic>
    </p:spTree>
    <p:extLst>
      <p:ext uri="{BB962C8B-B14F-4D97-AF65-F5344CB8AC3E}">
        <p14:creationId xmlns:p14="http://schemas.microsoft.com/office/powerpoint/2010/main" val="2138258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 id="2147483671" r:id="rId8"/>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video" Target="https://www.youtube.com/embed/bK76W1kH4j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274638"/>
            <a:ext cx="6705600" cy="715962"/>
          </a:xfrm>
        </p:spPr>
        <p:txBody>
          <a:bodyPr/>
          <a:lstStyle/>
          <a:p>
            <a:r>
              <a:rPr lang="en-US" sz="3600" dirty="0" smtClean="0"/>
              <a:t>The IFTA Chronicles – Yet to Come?</a:t>
            </a:r>
            <a:endParaRPr lang="en-US" sz="3600" dirty="0"/>
          </a:p>
        </p:txBody>
      </p:sp>
      <p:pic>
        <p:nvPicPr>
          <p:cNvPr id="4" name="Image" descr="Image"/>
          <p:cNvPicPr>
            <a:picLocks noGrp="1"/>
          </p:cNvPicPr>
          <p:nvPr>
            <p:ph idx="1"/>
          </p:nvPr>
        </p:nvPicPr>
        <p:blipFill>
          <a:blip r:embed="rId2">
            <a:extLst/>
          </a:blip>
          <a:stretch>
            <a:fillRect/>
          </a:stretch>
        </p:blipFill>
        <p:spPr>
          <a:xfrm>
            <a:off x="455613" y="2149330"/>
            <a:ext cx="8229600" cy="3776953"/>
          </a:xfrm>
          <a:prstGeom prst="rect">
            <a:avLst/>
          </a:prstGeom>
        </p:spPr>
      </p:pic>
      <p:sp>
        <p:nvSpPr>
          <p:cNvPr id="5" name="TextBox 4"/>
          <p:cNvSpPr txBox="1"/>
          <p:nvPr/>
        </p:nvSpPr>
        <p:spPr>
          <a:xfrm>
            <a:off x="1956582" y="1200633"/>
            <a:ext cx="6551613" cy="646331"/>
          </a:xfrm>
          <a:prstGeom prst="rect">
            <a:avLst/>
          </a:prstGeom>
          <a:noFill/>
        </p:spPr>
        <p:txBody>
          <a:bodyPr wrap="square" rtlCol="0">
            <a:spAutoFit/>
          </a:bodyPr>
          <a:lstStyle/>
          <a:p>
            <a:r>
              <a:rPr lang="en-US" dirty="0" smtClean="0"/>
              <a:t>                           Bob </a:t>
            </a:r>
            <a:r>
              <a:rPr lang="en-US" dirty="0"/>
              <a:t>Pitcher: </a:t>
            </a:r>
            <a:r>
              <a:rPr lang="en-US" dirty="0" smtClean="0"/>
              <a:t>ATA; Dawn </a:t>
            </a:r>
            <a:r>
              <a:rPr lang="en-US" dirty="0"/>
              <a:t>Lietz: NV </a:t>
            </a:r>
            <a:r>
              <a:rPr lang="en-US" dirty="0" smtClean="0"/>
              <a:t>DMV; </a:t>
            </a:r>
          </a:p>
          <a:p>
            <a:r>
              <a:rPr lang="en-US" dirty="0" smtClean="0"/>
              <a:t>                              Charles </a:t>
            </a:r>
            <a:r>
              <a:rPr lang="en-US" dirty="0" err="1"/>
              <a:t>Ledig</a:t>
            </a:r>
            <a:r>
              <a:rPr lang="en-US" dirty="0"/>
              <a:t>: Penske Truck </a:t>
            </a:r>
            <a:r>
              <a:rPr lang="en-US" dirty="0" smtClean="0"/>
              <a:t>Leasing</a:t>
            </a:r>
            <a:endParaRPr lang="en-US" dirty="0"/>
          </a:p>
        </p:txBody>
      </p:sp>
    </p:spTree>
    <p:extLst>
      <p:ext uri="{BB962C8B-B14F-4D97-AF65-F5344CB8AC3E}">
        <p14:creationId xmlns:p14="http://schemas.microsoft.com/office/powerpoint/2010/main" val="1287312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562570"/>
            <a:ext cx="8429625" cy="6676430"/>
          </a:xfrm>
        </p:spPr>
        <p:txBody>
          <a:bodyPr/>
          <a:lstStyle/>
          <a:p>
            <a:pPr algn="l"/>
            <a:r>
              <a:rPr lang="en-US" dirty="0" smtClean="0"/>
              <a:t>                Autonomous Vehicles –            	      How might they affect us?</a:t>
            </a:r>
            <a:br>
              <a:rPr lang="en-US" dirty="0" smtClean="0"/>
            </a:br>
            <a:r>
              <a:rPr lang="en-US" dirty="0" smtClean="0"/>
              <a:t> </a:t>
            </a:r>
            <a:r>
              <a:rPr lang="en-US" sz="3200" dirty="0" smtClean="0"/>
              <a:t>-</a:t>
            </a:r>
            <a:r>
              <a:rPr lang="en-US" sz="3200" dirty="0"/>
              <a:t>C</a:t>
            </a:r>
            <a:r>
              <a:rPr lang="en-US" sz="3200" dirty="0" smtClean="0"/>
              <a:t>hanges to HOS? </a:t>
            </a:r>
            <a:br>
              <a:rPr lang="en-US" sz="3200" dirty="0" smtClean="0"/>
            </a:br>
            <a:r>
              <a:rPr lang="en-US" sz="3200" dirty="0" smtClean="0"/>
              <a:t/>
            </a:r>
            <a:br>
              <a:rPr lang="en-US" sz="3200" dirty="0" smtClean="0"/>
            </a:br>
            <a:r>
              <a:rPr lang="en-US" sz="3200" dirty="0" smtClean="0"/>
              <a:t>-Need for fewer drivers?</a:t>
            </a:r>
            <a:br>
              <a:rPr lang="en-US" sz="3200" dirty="0" smtClean="0"/>
            </a:br>
            <a:r>
              <a:rPr lang="en-US" sz="3200" dirty="0" smtClean="0"/>
              <a:t/>
            </a:r>
            <a:br>
              <a:rPr lang="en-US" sz="3200" dirty="0" smtClean="0"/>
            </a:br>
            <a:r>
              <a:rPr lang="en-US" sz="3200" dirty="0" smtClean="0"/>
              <a:t>-</a:t>
            </a:r>
            <a:r>
              <a:rPr lang="en-US" sz="3200" dirty="0"/>
              <a:t>S</a:t>
            </a:r>
            <a:r>
              <a:rPr lang="en-US" sz="3200" dirty="0" smtClean="0"/>
              <a:t>hift from “fossil fuels” to alternative sources, such as electric/solar?</a:t>
            </a:r>
            <a:br>
              <a:rPr lang="en-US" sz="3200" dirty="0" smtClean="0"/>
            </a:br>
            <a:r>
              <a:rPr lang="en-US" sz="3200" dirty="0" smtClean="0"/>
              <a:t/>
            </a:r>
            <a:br>
              <a:rPr lang="en-US" sz="3200" dirty="0" smtClean="0"/>
            </a:br>
            <a:r>
              <a:rPr lang="en-US" sz="3200" dirty="0" smtClean="0"/>
              <a:t>-Greater vehicle efficiency = lower MPG’s?</a:t>
            </a:r>
            <a:br>
              <a:rPr lang="en-US" sz="3200" dirty="0" smtClean="0"/>
            </a:br>
            <a:r>
              <a:rPr lang="en-US" sz="3200" dirty="0"/>
              <a:t/>
            </a:r>
            <a:br>
              <a:rPr lang="en-US" sz="3200" dirty="0"/>
            </a:br>
            <a:r>
              <a:rPr lang="en-US" sz="3200" dirty="0" smtClean="0"/>
              <a:t>- NEED FOR INFRASTRUCTURE CHANGES?</a:t>
            </a:r>
            <a:br>
              <a:rPr lang="en-US" sz="32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40" y="1981200"/>
            <a:ext cx="3647209" cy="2057400"/>
          </a:xfrm>
          <a:prstGeom prst="rect">
            <a:avLst/>
          </a:prstGeom>
        </p:spPr>
      </p:pic>
    </p:spTree>
    <p:extLst>
      <p:ext uri="{BB962C8B-B14F-4D97-AF65-F5344CB8AC3E}">
        <p14:creationId xmlns:p14="http://schemas.microsoft.com/office/powerpoint/2010/main" val="89568325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Age of Autonomy</a:t>
            </a:r>
            <a:endParaRPr lang="en-US" dirty="0"/>
          </a:p>
        </p:txBody>
      </p:sp>
      <p:sp>
        <p:nvSpPr>
          <p:cNvPr id="3" name="TextBox 2"/>
          <p:cNvSpPr txBox="1"/>
          <p:nvPr/>
        </p:nvSpPr>
        <p:spPr>
          <a:xfrm>
            <a:off x="457200" y="1600200"/>
            <a:ext cx="7848600" cy="4616648"/>
          </a:xfrm>
          <a:prstGeom prst="rect">
            <a:avLst/>
          </a:prstGeom>
          <a:noFill/>
        </p:spPr>
        <p:txBody>
          <a:bodyPr wrap="square" rtlCol="0">
            <a:spAutoFit/>
          </a:bodyPr>
          <a:lstStyle/>
          <a:p>
            <a:r>
              <a:rPr lang="en-US" sz="2800" b="1" dirty="0" smtClean="0"/>
              <a:t>By now, we all know about vehicles.  But there’s more….“Objects you’ve never even considered will become smart devices - dog collars, coffee makers, windows. It will become a practical necessity for devices to operate autonomously.” </a:t>
            </a:r>
            <a:r>
              <a:rPr lang="en-US" sz="1400" b="1" dirty="0" smtClean="0"/>
              <a:t>Craig Macy, CEO of </a:t>
            </a:r>
            <a:r>
              <a:rPr lang="en-US" sz="1400" b="1" dirty="0" err="1" smtClean="0"/>
              <a:t>Onstream</a:t>
            </a:r>
            <a:r>
              <a:rPr lang="en-US" sz="1400" b="1" dirty="0" smtClean="0"/>
              <a:t>.</a:t>
            </a:r>
          </a:p>
          <a:p>
            <a:endParaRPr lang="en-US" sz="1400" b="1" dirty="0" smtClean="0"/>
          </a:p>
          <a:p>
            <a:r>
              <a:rPr lang="en-US" sz="2800" b="1" dirty="0" smtClean="0"/>
              <a:t>          </a:t>
            </a:r>
            <a:r>
              <a:rPr lang="en-US" sz="2800" b="1" u="sng" dirty="0" smtClean="0"/>
              <a:t>Top 8 companies as of December 2015</a:t>
            </a:r>
            <a:endParaRPr lang="en-US" sz="2800" b="1" dirty="0" smtClean="0"/>
          </a:p>
          <a:p>
            <a:r>
              <a:rPr lang="en-US" sz="2800" b="1" dirty="0" smtClean="0"/>
              <a:t>VIV; Wit.ai; </a:t>
            </a:r>
            <a:r>
              <a:rPr lang="en-US" sz="2800" b="1" dirty="0" err="1" smtClean="0"/>
              <a:t>Cohda</a:t>
            </a:r>
            <a:r>
              <a:rPr lang="en-US" sz="2800" b="1" dirty="0" smtClean="0"/>
              <a:t> Wireless; Saffron Technology; IBM Watson Developer Cloud; Edge3 Technologies; B+B SmartWorx; and Filament.</a:t>
            </a:r>
            <a:endParaRPr lang="en-US" b="1" dirty="0"/>
          </a:p>
          <a:p>
            <a:endParaRPr lang="en-US" b="1" dirty="0" smtClean="0"/>
          </a:p>
          <a:p>
            <a:r>
              <a:rPr lang="en-US" sz="1000" b="1" dirty="0" smtClean="0"/>
              <a:t>Source: https</a:t>
            </a:r>
            <a:r>
              <a:rPr lang="en-US" sz="1000" b="1" dirty="0"/>
              <a:t>://venturebeat.com/2015/12/12/autonomous-tech-will-surge-in-2016-keep-an-eye-on-these-8-players/</a:t>
            </a:r>
          </a:p>
        </p:txBody>
      </p:sp>
    </p:spTree>
    <p:extLst>
      <p:ext uri="{BB962C8B-B14F-4D97-AF65-F5344CB8AC3E}">
        <p14:creationId xmlns:p14="http://schemas.microsoft.com/office/powerpoint/2010/main" val="304537188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Platooning – What is it?</a:t>
            </a:r>
            <a:endParaRPr lang="en-US" dirty="0"/>
          </a:p>
        </p:txBody>
      </p:sp>
      <p:sp>
        <p:nvSpPr>
          <p:cNvPr id="3" name="TextBox 2"/>
          <p:cNvSpPr txBox="1"/>
          <p:nvPr/>
        </p:nvSpPr>
        <p:spPr>
          <a:xfrm>
            <a:off x="66147" y="1600200"/>
            <a:ext cx="8686799"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Platooning is a convoy of trucks equipped with state-of-the-art driving support systems</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r>
              <a:rPr lang="en-US" sz="3200" dirty="0" smtClean="0"/>
              <a:t>Uses Vehicle to vehicle (V2V) communication technology to simultaneously brake and accelerate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endParaRPr lang="en-US" sz="3200" dirty="0"/>
          </a:p>
        </p:txBody>
      </p:sp>
    </p:spTree>
    <p:extLst>
      <p:ext uri="{BB962C8B-B14F-4D97-AF65-F5344CB8AC3E}">
        <p14:creationId xmlns:p14="http://schemas.microsoft.com/office/powerpoint/2010/main" val="393502712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Platooning – What are the benefits?</a:t>
            </a:r>
            <a:endParaRPr lang="en-US" dirty="0"/>
          </a:p>
        </p:txBody>
      </p:sp>
      <p:sp>
        <p:nvSpPr>
          <p:cNvPr id="3" name="Rectangle 2"/>
          <p:cNvSpPr/>
          <p:nvPr/>
        </p:nvSpPr>
        <p:spPr>
          <a:xfrm>
            <a:off x="36688" y="2057400"/>
            <a:ext cx="8954911" cy="3539430"/>
          </a:xfrm>
          <a:prstGeom prst="rect">
            <a:avLst/>
          </a:prstGeom>
        </p:spPr>
        <p:txBody>
          <a:bodyPr wrap="square">
            <a:spAutoFit/>
          </a:bodyPr>
          <a:lstStyle/>
          <a:p>
            <a:pPr marL="457200" indent="-457200">
              <a:buFont typeface="Arial" panose="020B0604020202020204" pitchFamily="34" charset="0"/>
              <a:buChar char="•"/>
            </a:pPr>
            <a:r>
              <a:rPr lang="en-US" sz="2800" dirty="0"/>
              <a:t>Increases the capacity of roads by decreasing the distance between </a:t>
            </a:r>
            <a:r>
              <a:rPr lang="en-US" sz="2800" dirty="0" smtClean="0"/>
              <a:t>vehicles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Increases road safety </a:t>
            </a: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Reduces </a:t>
            </a:r>
            <a:r>
              <a:rPr lang="en-US" sz="2800" dirty="0"/>
              <a:t>fuel consumption and CO2 </a:t>
            </a:r>
            <a:r>
              <a:rPr lang="en-US" sz="2800" dirty="0" smtClean="0"/>
              <a:t>emissions</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Makes good use of autonomous technology</a:t>
            </a:r>
            <a:endParaRPr lang="en-US" sz="2800" dirty="0"/>
          </a:p>
        </p:txBody>
      </p:sp>
    </p:spTree>
    <p:extLst>
      <p:ext uri="{BB962C8B-B14F-4D97-AF65-F5344CB8AC3E}">
        <p14:creationId xmlns:p14="http://schemas.microsoft.com/office/powerpoint/2010/main" val="38007056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One Company’s Brief Perspective</a:t>
            </a:r>
          </a:p>
        </p:txBody>
      </p:sp>
      <p:sp>
        <p:nvSpPr>
          <p:cNvPr id="3" name="Rectangle 2"/>
          <p:cNvSpPr/>
          <p:nvPr/>
        </p:nvSpPr>
        <p:spPr>
          <a:xfrm>
            <a:off x="178732" y="3429000"/>
            <a:ext cx="8954911" cy="1754326"/>
          </a:xfrm>
          <a:prstGeom prst="rect">
            <a:avLst/>
          </a:prstGeom>
        </p:spPr>
        <p:txBody>
          <a:bodyPr wrap="square">
            <a:spAutoFit/>
          </a:bodyPr>
          <a:lstStyle/>
          <a:p>
            <a:r>
              <a:rPr lang="en-US" sz="5400" dirty="0"/>
              <a:t>The Future of Transportation – The Known and Unknown</a:t>
            </a:r>
          </a:p>
        </p:txBody>
      </p:sp>
    </p:spTree>
    <p:extLst>
      <p:ext uri="{BB962C8B-B14F-4D97-AF65-F5344CB8AC3E}">
        <p14:creationId xmlns:p14="http://schemas.microsoft.com/office/powerpoint/2010/main" val="34375842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62570"/>
            <a:ext cx="6958013" cy="857250"/>
          </a:xfrm>
        </p:spPr>
        <p:txBody>
          <a:bodyPr/>
          <a:lstStyle/>
          <a:p>
            <a:pPr algn="l"/>
            <a:r>
              <a:rPr lang="en-US" dirty="0" smtClean="0"/>
              <a:t>       </a:t>
            </a:r>
            <a:r>
              <a:rPr lang="en-US" altLang="en-US" dirty="0">
                <a:latin typeface="Arial (headings)"/>
              </a:rPr>
              <a:t>What </a:t>
            </a:r>
            <a:r>
              <a:rPr lang="en-US" altLang="en-US" i="1" dirty="0">
                <a:latin typeface="Arial (headings)"/>
              </a:rPr>
              <a:t>We</a:t>
            </a:r>
            <a:r>
              <a:rPr lang="en-US" altLang="en-US" dirty="0">
                <a:latin typeface="Arial (headings)"/>
              </a:rPr>
              <a:t> Know</a:t>
            </a:r>
          </a:p>
        </p:txBody>
      </p:sp>
      <p:sp>
        <p:nvSpPr>
          <p:cNvPr id="3" name="Rectangle 2"/>
          <p:cNvSpPr/>
          <p:nvPr/>
        </p:nvSpPr>
        <p:spPr>
          <a:xfrm>
            <a:off x="36688" y="2057400"/>
            <a:ext cx="8954911" cy="3477875"/>
          </a:xfrm>
          <a:prstGeom prst="rect">
            <a:avLst/>
          </a:prstGeom>
        </p:spPr>
        <p:txBody>
          <a:bodyPr wrap="square">
            <a:spAutoFit/>
          </a:bodyPr>
          <a:lstStyle/>
          <a:p>
            <a:pPr marL="285750" indent="-285750">
              <a:buFont typeface="Arial" panose="020B0604020202020204" pitchFamily="34" charset="0"/>
              <a:buChar char="•"/>
            </a:pPr>
            <a:r>
              <a:rPr lang="en-US" sz="4000" dirty="0"/>
              <a:t>Connected Fleets</a:t>
            </a:r>
          </a:p>
          <a:p>
            <a:pPr marL="742950" lvl="1" indent="-285750">
              <a:buFont typeface="Wingdings" panose="05000000000000000000" pitchFamily="2" charset="2"/>
              <a:buChar char="Ø"/>
            </a:pPr>
            <a:r>
              <a:rPr lang="en-US" sz="2800" dirty="0"/>
              <a:t>Telematics</a:t>
            </a:r>
          </a:p>
          <a:p>
            <a:pPr marL="742950" lvl="1" indent="-285750">
              <a:buFont typeface="Wingdings" panose="05000000000000000000" pitchFamily="2" charset="2"/>
              <a:buChar char="Ø"/>
            </a:pPr>
            <a:r>
              <a:rPr lang="en-US" sz="2800" dirty="0"/>
              <a:t>Big Data Platform</a:t>
            </a:r>
          </a:p>
          <a:p>
            <a:pPr marL="285750" indent="-285750">
              <a:buFont typeface="Arial" panose="020B0604020202020204" pitchFamily="34" charset="0"/>
              <a:buChar char="•"/>
            </a:pPr>
            <a:r>
              <a:rPr lang="en-US" sz="4000" dirty="0"/>
              <a:t>Efficient / Effective Operation</a:t>
            </a:r>
          </a:p>
          <a:p>
            <a:pPr marL="742950" lvl="1" indent="-285750">
              <a:buFont typeface="Wingdings" panose="05000000000000000000" pitchFamily="2" charset="2"/>
              <a:buChar char="Ø"/>
            </a:pPr>
            <a:r>
              <a:rPr lang="en-US" sz="2800" dirty="0"/>
              <a:t>Route Optimization / Fuel Stop Planning</a:t>
            </a:r>
          </a:p>
          <a:p>
            <a:pPr marL="742950" lvl="1" indent="-285750">
              <a:buFont typeface="Wingdings" panose="05000000000000000000" pitchFamily="2" charset="2"/>
              <a:buChar char="Ø"/>
            </a:pPr>
            <a:r>
              <a:rPr lang="en-US" sz="2800" dirty="0"/>
              <a:t>Predictive Vehicle Maintenance</a:t>
            </a:r>
          </a:p>
          <a:p>
            <a:pPr marL="742950" lvl="1" indent="-285750">
              <a:buFont typeface="Wingdings" panose="05000000000000000000" pitchFamily="2" charset="2"/>
              <a:buChar char="Ø"/>
            </a:pPr>
            <a:r>
              <a:rPr lang="en-US" sz="2800" dirty="0"/>
              <a:t>Improved Safety</a:t>
            </a:r>
          </a:p>
        </p:txBody>
      </p:sp>
    </p:spTree>
    <p:extLst>
      <p:ext uri="{BB962C8B-B14F-4D97-AF65-F5344CB8AC3E}">
        <p14:creationId xmlns:p14="http://schemas.microsoft.com/office/powerpoint/2010/main" val="140293928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62570"/>
            <a:ext cx="7491413" cy="857250"/>
          </a:xfrm>
        </p:spPr>
        <p:txBody>
          <a:bodyPr/>
          <a:lstStyle/>
          <a:p>
            <a:r>
              <a:rPr lang="en-US" dirty="0" smtClean="0"/>
              <a:t>       </a:t>
            </a:r>
            <a:r>
              <a:rPr lang="en-US" altLang="en-US" dirty="0">
                <a:latin typeface="Arial (headings)"/>
              </a:rPr>
              <a:t>What </a:t>
            </a:r>
            <a:r>
              <a:rPr lang="en-US" altLang="en-US" i="1" dirty="0">
                <a:latin typeface="Arial (headings)"/>
              </a:rPr>
              <a:t>We</a:t>
            </a:r>
            <a:r>
              <a:rPr lang="en-US" altLang="en-US" dirty="0">
                <a:latin typeface="Arial (headings)"/>
              </a:rPr>
              <a:t> Don’t Know – But Know is Coming</a:t>
            </a:r>
            <a:br>
              <a:rPr lang="en-US" altLang="en-US" dirty="0">
                <a:latin typeface="Arial (headings)"/>
              </a:rPr>
            </a:br>
            <a:endParaRPr lang="en-US" dirty="0"/>
          </a:p>
        </p:txBody>
      </p:sp>
      <p:sp>
        <p:nvSpPr>
          <p:cNvPr id="3" name="Rectangle 2"/>
          <p:cNvSpPr/>
          <p:nvPr/>
        </p:nvSpPr>
        <p:spPr>
          <a:xfrm>
            <a:off x="36688" y="2057400"/>
            <a:ext cx="8954911" cy="4093428"/>
          </a:xfrm>
          <a:prstGeom prst="rect">
            <a:avLst/>
          </a:prstGeom>
        </p:spPr>
        <p:txBody>
          <a:bodyPr wrap="square">
            <a:spAutoFit/>
          </a:bodyPr>
          <a:lstStyle/>
          <a:p>
            <a:pPr marL="285750" indent="-285750">
              <a:buFont typeface="Arial" panose="020B0604020202020204" pitchFamily="34" charset="0"/>
              <a:buChar char="•"/>
            </a:pPr>
            <a:r>
              <a:rPr lang="en-US" sz="4000" dirty="0"/>
              <a:t>Electrification / Alternative Fuels</a:t>
            </a:r>
          </a:p>
          <a:p>
            <a:pPr marL="742950" lvl="1" indent="-285750">
              <a:buFont typeface="Wingdings" panose="05000000000000000000" pitchFamily="2" charset="2"/>
              <a:buChar char="Ø"/>
            </a:pPr>
            <a:r>
              <a:rPr lang="en-US" sz="2800" dirty="0"/>
              <a:t>Battery</a:t>
            </a:r>
          </a:p>
          <a:p>
            <a:pPr marL="742950" lvl="1" indent="-285750">
              <a:buFont typeface="Wingdings" panose="05000000000000000000" pitchFamily="2" charset="2"/>
              <a:buChar char="Ø"/>
            </a:pPr>
            <a:r>
              <a:rPr lang="en-US" sz="2800" dirty="0"/>
              <a:t>Fuel Cell</a:t>
            </a:r>
          </a:p>
          <a:p>
            <a:pPr marL="285750" indent="-285750">
              <a:buFont typeface="Arial" panose="020B0604020202020204" pitchFamily="34" charset="0"/>
              <a:buChar char="•"/>
            </a:pPr>
            <a:r>
              <a:rPr lang="en-US" sz="4000" dirty="0"/>
              <a:t>Platooning</a:t>
            </a:r>
          </a:p>
          <a:p>
            <a:pPr marL="742950" lvl="1" indent="-285750">
              <a:buFont typeface="Wingdings" panose="05000000000000000000" pitchFamily="2" charset="2"/>
              <a:buChar char="Ø"/>
            </a:pPr>
            <a:r>
              <a:rPr lang="en-US" sz="2800" dirty="0"/>
              <a:t>Drive Fuel Efficiency</a:t>
            </a:r>
          </a:p>
          <a:p>
            <a:pPr marL="285750" indent="-285750">
              <a:buFont typeface="Arial" panose="020B0604020202020204" pitchFamily="34" charset="0"/>
              <a:buChar char="•"/>
            </a:pPr>
            <a:r>
              <a:rPr lang="en-US" sz="4000" dirty="0"/>
              <a:t>Autonomous Vehicles</a:t>
            </a:r>
          </a:p>
          <a:p>
            <a:pPr marL="742950" lvl="1" indent="-285750">
              <a:buFont typeface="Wingdings" panose="05000000000000000000" pitchFamily="2" charset="2"/>
              <a:buChar char="Ø"/>
            </a:pPr>
            <a:r>
              <a:rPr lang="en-US" sz="2800" dirty="0"/>
              <a:t>Effective / Efficient</a:t>
            </a:r>
          </a:p>
          <a:p>
            <a:pPr marL="742950" lvl="1" indent="-285750">
              <a:buFont typeface="Wingdings" panose="05000000000000000000" pitchFamily="2" charset="2"/>
              <a:buChar char="Ø"/>
            </a:pPr>
            <a:r>
              <a:rPr lang="en-US" sz="2800" dirty="0"/>
              <a:t>Safety</a:t>
            </a:r>
          </a:p>
        </p:txBody>
      </p:sp>
    </p:spTree>
    <p:extLst>
      <p:ext uri="{BB962C8B-B14F-4D97-AF65-F5344CB8AC3E}">
        <p14:creationId xmlns:p14="http://schemas.microsoft.com/office/powerpoint/2010/main" val="412166790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62570"/>
            <a:ext cx="5815013" cy="857250"/>
          </a:xfrm>
        </p:spPr>
        <p:txBody>
          <a:bodyPr/>
          <a:lstStyle/>
          <a:p>
            <a:pPr algn="l"/>
            <a:r>
              <a:rPr lang="en-US" dirty="0" smtClean="0"/>
              <a:t>       </a:t>
            </a:r>
            <a:r>
              <a:rPr lang="en-US" altLang="en-US" dirty="0">
                <a:latin typeface="Arial (headings)"/>
              </a:rPr>
              <a:t>What If?....</a:t>
            </a:r>
          </a:p>
        </p:txBody>
      </p:sp>
      <p:sp>
        <p:nvSpPr>
          <p:cNvPr id="3" name="Rectangle 2"/>
          <p:cNvSpPr/>
          <p:nvPr/>
        </p:nvSpPr>
        <p:spPr>
          <a:xfrm>
            <a:off x="0" y="1426478"/>
            <a:ext cx="8954911" cy="5139869"/>
          </a:xfrm>
          <a:prstGeom prst="rect">
            <a:avLst/>
          </a:prstGeom>
        </p:spPr>
        <p:txBody>
          <a:bodyPr wrap="square">
            <a:spAutoFit/>
          </a:bodyPr>
          <a:lstStyle/>
          <a:p>
            <a:pPr marL="285750" indent="-285750">
              <a:buFont typeface="Arial" panose="020B0604020202020204" pitchFamily="34" charset="0"/>
              <a:buChar char="•"/>
            </a:pPr>
            <a:r>
              <a:rPr lang="en-US" sz="4000" dirty="0"/>
              <a:t>Regulatory Environment (EPA, State Gov’t, etc.)</a:t>
            </a:r>
          </a:p>
          <a:p>
            <a:pPr marL="742950" lvl="1" indent="-285750">
              <a:buFont typeface="Wingdings" panose="05000000000000000000" pitchFamily="2" charset="2"/>
              <a:buChar char="Ø"/>
            </a:pPr>
            <a:r>
              <a:rPr lang="en-US" sz="2800" dirty="0"/>
              <a:t>May Dictate Changes Sooner Than Later?</a:t>
            </a:r>
          </a:p>
          <a:p>
            <a:pPr marL="285750" indent="-285750">
              <a:buFont typeface="Arial" panose="020B0604020202020204" pitchFamily="34" charset="0"/>
              <a:buChar char="•"/>
            </a:pPr>
            <a:r>
              <a:rPr lang="en-US" sz="4000" dirty="0"/>
              <a:t>Connected “Things”</a:t>
            </a:r>
          </a:p>
          <a:p>
            <a:pPr marL="742950" lvl="1" indent="-285750">
              <a:buFont typeface="Wingdings" panose="05000000000000000000" pitchFamily="2" charset="2"/>
              <a:buChar char="Ø"/>
            </a:pPr>
            <a:r>
              <a:rPr lang="en-US" sz="2800" dirty="0"/>
              <a:t>Comprehensive Visibility to How Much, When and Where?</a:t>
            </a:r>
          </a:p>
          <a:p>
            <a:pPr marL="285750" indent="-285750">
              <a:buFont typeface="Arial" panose="020B0604020202020204" pitchFamily="34" charset="0"/>
              <a:buChar char="•"/>
            </a:pPr>
            <a:r>
              <a:rPr lang="en-US" sz="4000" dirty="0"/>
              <a:t>Single Revenue Source Model</a:t>
            </a:r>
          </a:p>
          <a:p>
            <a:pPr marL="742950" lvl="1" indent="-285750">
              <a:buFont typeface="Wingdings" panose="05000000000000000000" pitchFamily="2" charset="2"/>
              <a:buChar char="Ø"/>
            </a:pPr>
            <a:r>
              <a:rPr lang="en-US" sz="2800" dirty="0"/>
              <a:t>Leverage Technology to Evolve / Phase-In Revenue Generation Systems to One Platform?</a:t>
            </a:r>
          </a:p>
          <a:p>
            <a:pPr marL="1257300" lvl="2" indent="-342900">
              <a:buFont typeface="Courier New" panose="02070309020205020404" pitchFamily="49" charset="0"/>
              <a:buChar char="o"/>
            </a:pPr>
            <a:r>
              <a:rPr lang="en-US" sz="2800" dirty="0" smtClean="0"/>
              <a:t>IFTA; IRP; Base Registration; VMT; Tolling; Etc</a:t>
            </a:r>
            <a:r>
              <a:rPr lang="en-US" sz="2800" dirty="0"/>
              <a:t>.</a:t>
            </a:r>
          </a:p>
        </p:txBody>
      </p:sp>
    </p:spTree>
    <p:extLst>
      <p:ext uri="{BB962C8B-B14F-4D97-AF65-F5344CB8AC3E}">
        <p14:creationId xmlns:p14="http://schemas.microsoft.com/office/powerpoint/2010/main" val="140848262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429625" cy="2028230"/>
          </a:xfrm>
        </p:spPr>
        <p:txBody>
          <a:bodyPr/>
          <a:lstStyle/>
          <a:p>
            <a:pPr marL="0" indent="0"/>
            <a:r>
              <a:rPr lang="en-US" dirty="0"/>
              <a:t>THE FUTURE IS HERE NOW;</a:t>
            </a:r>
            <a:br>
              <a:rPr lang="en-US" dirty="0"/>
            </a:br>
            <a:r>
              <a:rPr lang="en-US" dirty="0"/>
              <a:t>IT’S JUST NOT EVENLY DISTRIBUTED.</a:t>
            </a:r>
            <a:br>
              <a:rPr lang="en-US" dirty="0"/>
            </a:br>
            <a:r>
              <a:rPr lang="en-US" sz="2800" dirty="0"/>
              <a:t>-- Wm. Gibson   </a:t>
            </a:r>
            <a:br>
              <a:rPr lang="en-US" sz="2800" dirty="0"/>
            </a:br>
            <a:endParaRPr lang="en-US" dirty="0"/>
          </a:p>
        </p:txBody>
      </p:sp>
    </p:spTree>
    <p:extLst>
      <p:ext uri="{BB962C8B-B14F-4D97-AF65-F5344CB8AC3E}">
        <p14:creationId xmlns:p14="http://schemas.microsoft.com/office/powerpoint/2010/main" val="42265817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Dividing </a:t>
            </a:r>
            <a:r>
              <a:rPr lang="en-US" dirty="0"/>
              <a:t>Up the World</a:t>
            </a:r>
          </a:p>
        </p:txBody>
      </p:sp>
      <p:sp>
        <p:nvSpPr>
          <p:cNvPr id="3" name="TextBox 2"/>
          <p:cNvSpPr txBox="1"/>
          <p:nvPr/>
        </p:nvSpPr>
        <p:spPr>
          <a:xfrm>
            <a:off x="304800" y="2362200"/>
            <a:ext cx="8382000" cy="3970318"/>
          </a:xfrm>
          <a:prstGeom prst="rect">
            <a:avLst/>
          </a:prstGeom>
          <a:noFill/>
        </p:spPr>
        <p:txBody>
          <a:bodyPr wrap="square" rtlCol="0">
            <a:spAutoFit/>
          </a:bodyPr>
          <a:lstStyle/>
          <a:p>
            <a:r>
              <a:rPr lang="en-US" sz="3200" dirty="0"/>
              <a:t>Fuel				Equipment</a:t>
            </a:r>
          </a:p>
          <a:p>
            <a:endParaRPr lang="en-US" sz="3200" dirty="0"/>
          </a:p>
          <a:p>
            <a:r>
              <a:rPr lang="en-US" sz="3200" dirty="0" smtClean="0"/>
              <a:t>Labor</a:t>
            </a:r>
            <a:r>
              <a:rPr lang="en-US" sz="3200" dirty="0"/>
              <a:t>			Investment</a:t>
            </a:r>
          </a:p>
          <a:p>
            <a:endParaRPr lang="en-US" sz="3200" dirty="0"/>
          </a:p>
          <a:p>
            <a:r>
              <a:rPr lang="en-US" sz="3200" dirty="0" smtClean="0"/>
              <a:t>Freight</a:t>
            </a:r>
            <a:r>
              <a:rPr lang="en-US" sz="3200" dirty="0"/>
              <a:t>			Roads</a:t>
            </a:r>
          </a:p>
          <a:p>
            <a:endParaRPr lang="en-US" sz="3200" dirty="0"/>
          </a:p>
          <a:p>
            <a:r>
              <a:rPr lang="en-US" sz="3200" dirty="0" smtClean="0"/>
              <a:t>Regulation</a:t>
            </a:r>
            <a:r>
              <a:rPr lang="en-US" sz="3200" dirty="0"/>
              <a:t>			Government</a:t>
            </a:r>
          </a:p>
          <a:p>
            <a:endParaRPr lang="en-US" sz="2800" dirty="0"/>
          </a:p>
        </p:txBody>
      </p:sp>
    </p:spTree>
    <p:extLst>
      <p:ext uri="{BB962C8B-B14F-4D97-AF65-F5344CB8AC3E}">
        <p14:creationId xmlns:p14="http://schemas.microsoft.com/office/powerpoint/2010/main" val="822829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p:cNvSpPr txBox="1">
            <a:spLocks noGrp="1"/>
          </p:cNvSpPr>
          <p:nvPr>
            <p:ph type="title"/>
          </p:nvPr>
        </p:nvSpPr>
        <p:spPr>
          <a:prstGeom prst="rect">
            <a:avLst/>
          </a:prstGeom>
        </p:spPr>
        <p:txBody>
          <a:bodyPr/>
          <a:lstStyle/>
          <a:p>
            <a:r>
              <a:rPr lang="en-US" dirty="0" smtClean="0"/>
              <a:t>A COMMON LINK</a:t>
            </a:r>
            <a:endParaRPr dirty="0"/>
          </a:p>
        </p:txBody>
      </p:sp>
      <p:pic>
        <p:nvPicPr>
          <p:cNvPr id="4" name="Picture 3"/>
          <p:cNvPicPr>
            <a:picLocks noChangeAspect="1"/>
          </p:cNvPicPr>
          <p:nvPr/>
        </p:nvPicPr>
        <p:blipFill>
          <a:blip r:embed="rId3"/>
          <a:stretch>
            <a:fillRect/>
          </a:stretch>
        </p:blipFill>
        <p:spPr>
          <a:xfrm>
            <a:off x="5534174" y="2072044"/>
            <a:ext cx="2772668" cy="252486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5086" y="4843130"/>
            <a:ext cx="4289473" cy="1901667"/>
          </a:xfrm>
          <a:prstGeom prst="rect">
            <a:avLst/>
          </a:prstGeom>
        </p:spPr>
      </p:pic>
      <p:sp>
        <p:nvSpPr>
          <p:cNvPr id="6" name="TextBox 5"/>
          <p:cNvSpPr txBox="1"/>
          <p:nvPr/>
        </p:nvSpPr>
        <p:spPr>
          <a:xfrm>
            <a:off x="282528" y="1718550"/>
            <a:ext cx="4289472" cy="375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969" dirty="0">
                <a:solidFill>
                  <a:srgbClr val="414141"/>
                </a:solidFill>
                <a:latin typeface="Showcard Gothic" panose="04020904020102020604" pitchFamily="82" charset="0"/>
                <a:sym typeface="Palatino"/>
              </a:rPr>
              <a:t>What do</a:t>
            </a:r>
          </a:p>
        </p:txBody>
      </p:sp>
      <p:sp>
        <p:nvSpPr>
          <p:cNvPr id="7" name="TextBox 6"/>
          <p:cNvSpPr txBox="1"/>
          <p:nvPr/>
        </p:nvSpPr>
        <p:spPr>
          <a:xfrm>
            <a:off x="3299823" y="2817144"/>
            <a:ext cx="2772668" cy="375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969" dirty="0">
                <a:latin typeface="Showcard Gothic" panose="04020904020102020604" pitchFamily="82" charset="0"/>
              </a:rPr>
              <a:t>and</a:t>
            </a:r>
            <a:endParaRPr lang="en-US" sz="1969" dirty="0">
              <a:solidFill>
                <a:srgbClr val="414141"/>
              </a:solidFill>
              <a:latin typeface="Showcard Gothic" panose="04020904020102020604" pitchFamily="82" charset="0"/>
              <a:sym typeface="Palatino"/>
            </a:endParaRPr>
          </a:p>
        </p:txBody>
      </p:sp>
      <p:sp>
        <p:nvSpPr>
          <p:cNvPr id="8" name="TextBox 7"/>
          <p:cNvSpPr txBox="1"/>
          <p:nvPr/>
        </p:nvSpPr>
        <p:spPr>
          <a:xfrm>
            <a:off x="3456394" y="5788753"/>
            <a:ext cx="8388199" cy="375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969" dirty="0">
                <a:solidFill>
                  <a:srgbClr val="414141"/>
                </a:solidFill>
                <a:latin typeface="Showcard Gothic" panose="04020904020102020604" pitchFamily="82" charset="0"/>
                <a:sym typeface="Palatino"/>
              </a:rPr>
              <a:t>Have in common?</a:t>
            </a:r>
          </a:p>
        </p:txBody>
      </p:sp>
      <p:sp>
        <p:nvSpPr>
          <p:cNvPr id="2" name="TextBox 1"/>
          <p:cNvSpPr txBox="1"/>
          <p:nvPr/>
        </p:nvSpPr>
        <p:spPr>
          <a:xfrm>
            <a:off x="4604658" y="6163920"/>
            <a:ext cx="6282417" cy="7214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4219" dirty="0"/>
              <a:t>1983</a:t>
            </a:r>
            <a:endParaRPr lang="en-US" sz="4219" dirty="0">
              <a:solidFill>
                <a:srgbClr val="414141"/>
              </a:solidFill>
              <a:sym typeface="Palatino"/>
            </a:endParaRPr>
          </a:p>
        </p:txBody>
      </p:sp>
      <p:sp>
        <p:nvSpPr>
          <p:cNvPr id="9" name="TextBox 8"/>
          <p:cNvSpPr txBox="1"/>
          <p:nvPr/>
        </p:nvSpPr>
        <p:spPr>
          <a:xfrm>
            <a:off x="1531920" y="4290842"/>
            <a:ext cx="2772668" cy="375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969" dirty="0">
                <a:latin typeface="Showcard Gothic" panose="04020904020102020604" pitchFamily="82" charset="0"/>
              </a:rPr>
              <a:t>and</a:t>
            </a:r>
            <a:endParaRPr lang="en-US" sz="1969" dirty="0">
              <a:solidFill>
                <a:srgbClr val="414141"/>
              </a:solidFill>
              <a:latin typeface="Showcard Gothic" panose="04020904020102020604" pitchFamily="82" charset="0"/>
              <a:sym typeface="Palatino"/>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665" y="2212054"/>
            <a:ext cx="3155437" cy="2050167"/>
          </a:xfrm>
          <a:prstGeom prst="rect">
            <a:avLst/>
          </a:prstGeom>
        </p:spPr>
      </p:pic>
    </p:spTree>
    <p:extLst>
      <p:ext uri="{BB962C8B-B14F-4D97-AF65-F5344CB8AC3E}">
        <p14:creationId xmlns:p14="http://schemas.microsoft.com/office/powerpoint/2010/main" val="3344523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FUEL</a:t>
            </a:r>
          </a:p>
        </p:txBody>
      </p:sp>
      <p:sp>
        <p:nvSpPr>
          <p:cNvPr id="3" name="TextBox 2"/>
          <p:cNvSpPr txBox="1"/>
          <p:nvPr/>
        </p:nvSpPr>
        <p:spPr>
          <a:xfrm>
            <a:off x="609600" y="2209800"/>
            <a:ext cx="8001000" cy="4031873"/>
          </a:xfrm>
          <a:prstGeom prst="rect">
            <a:avLst/>
          </a:prstGeom>
          <a:noFill/>
        </p:spPr>
        <p:txBody>
          <a:bodyPr wrap="square" rtlCol="0">
            <a:spAutoFit/>
          </a:bodyPr>
          <a:lstStyle/>
          <a:p>
            <a:r>
              <a:rPr lang="en-US" sz="3200" dirty="0"/>
              <a:t>Alternative Fuels – or Power Sources</a:t>
            </a:r>
          </a:p>
          <a:p>
            <a:endParaRPr lang="en-US" sz="3200" dirty="0"/>
          </a:p>
          <a:p>
            <a:r>
              <a:rPr lang="en-US" sz="3200" dirty="0"/>
              <a:t>Popular Again Once Diesel Goes Up</a:t>
            </a:r>
          </a:p>
          <a:p>
            <a:endParaRPr lang="en-US" sz="3200" dirty="0"/>
          </a:p>
          <a:p>
            <a:r>
              <a:rPr lang="en-US" sz="3200" dirty="0"/>
              <a:t>Challenges for Tax Administration</a:t>
            </a:r>
          </a:p>
          <a:p>
            <a:endParaRPr lang="en-US" sz="3200" dirty="0"/>
          </a:p>
          <a:p>
            <a:r>
              <a:rPr lang="en-US" sz="3200" dirty="0"/>
              <a:t>Strain on the Fuel Tax?</a:t>
            </a:r>
          </a:p>
          <a:p>
            <a:endParaRPr lang="en-US" sz="3200" dirty="0"/>
          </a:p>
        </p:txBody>
      </p:sp>
    </p:spTree>
    <p:extLst>
      <p:ext uri="{BB962C8B-B14F-4D97-AF65-F5344CB8AC3E}">
        <p14:creationId xmlns:p14="http://schemas.microsoft.com/office/powerpoint/2010/main" val="428901854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a:t>
            </a:r>
            <a:r>
              <a:rPr lang="en-US" dirty="0"/>
              <a:t>a Bit About VMTs</a:t>
            </a:r>
          </a:p>
        </p:txBody>
      </p:sp>
      <p:sp>
        <p:nvSpPr>
          <p:cNvPr id="3" name="Rectangle 2"/>
          <p:cNvSpPr/>
          <p:nvPr/>
        </p:nvSpPr>
        <p:spPr>
          <a:xfrm>
            <a:off x="293262" y="2438400"/>
            <a:ext cx="8458200" cy="2585323"/>
          </a:xfrm>
          <a:prstGeom prst="rect">
            <a:avLst/>
          </a:prstGeom>
        </p:spPr>
        <p:txBody>
          <a:bodyPr wrap="square">
            <a:spAutoFit/>
          </a:bodyPr>
          <a:lstStyle/>
          <a:p>
            <a:pPr marL="285750" indent="-285750">
              <a:buFont typeface="Arial" panose="020B0604020202020204" pitchFamily="34" charset="0"/>
              <a:buChar char="•"/>
            </a:pPr>
            <a:r>
              <a:rPr lang="en-US" sz="3600" dirty="0"/>
              <a:t>Mostly Just a Concept…</a:t>
            </a:r>
          </a:p>
          <a:p>
            <a:pPr marL="285750" indent="-285750">
              <a:buFont typeface="Arial" panose="020B0604020202020204" pitchFamily="34" charset="0"/>
              <a:buChar char="•"/>
            </a:pPr>
            <a:r>
              <a:rPr lang="en-US" sz="3600" dirty="0"/>
              <a:t>Except for Weight-Distance Taxes</a:t>
            </a:r>
          </a:p>
          <a:p>
            <a:pPr marL="285750" indent="-285750">
              <a:buFont typeface="Arial" panose="020B0604020202020204" pitchFamily="34" charset="0"/>
              <a:buChar char="•"/>
            </a:pPr>
            <a:r>
              <a:rPr lang="en-US" sz="3600" dirty="0"/>
              <a:t>Miserable History for W/D</a:t>
            </a:r>
          </a:p>
          <a:p>
            <a:pPr marL="285750" indent="-285750">
              <a:buFont typeface="Arial" panose="020B0604020202020204" pitchFamily="34" charset="0"/>
              <a:buChar char="•"/>
            </a:pPr>
            <a:r>
              <a:rPr lang="en-US" sz="3600" dirty="0"/>
              <a:t>Can Technology Fix the Troubles?</a:t>
            </a:r>
          </a:p>
          <a:p>
            <a:endParaRPr lang="en-US" dirty="0"/>
          </a:p>
        </p:txBody>
      </p:sp>
    </p:spTree>
    <p:extLst>
      <p:ext uri="{BB962C8B-B14F-4D97-AF65-F5344CB8AC3E}">
        <p14:creationId xmlns:p14="http://schemas.microsoft.com/office/powerpoint/2010/main" val="60445712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Why VMT’s Are Not </a:t>
            </a:r>
            <a:r>
              <a:rPr lang="en-US" dirty="0"/>
              <a:t>Likely</a:t>
            </a:r>
          </a:p>
        </p:txBody>
      </p:sp>
      <p:sp>
        <p:nvSpPr>
          <p:cNvPr id="3" name="Rectangle 2"/>
          <p:cNvSpPr/>
          <p:nvPr/>
        </p:nvSpPr>
        <p:spPr>
          <a:xfrm>
            <a:off x="328908" y="2057400"/>
            <a:ext cx="8177212" cy="2862322"/>
          </a:xfrm>
          <a:prstGeom prst="rect">
            <a:avLst/>
          </a:prstGeom>
        </p:spPr>
        <p:txBody>
          <a:bodyPr wrap="square">
            <a:spAutoFit/>
          </a:bodyPr>
          <a:lstStyle/>
          <a:p>
            <a:pPr marL="285750" indent="-285750">
              <a:buFont typeface="Arial" panose="020B0604020202020204" pitchFamily="34" charset="0"/>
              <a:buChar char="•"/>
            </a:pPr>
            <a:r>
              <a:rPr lang="en-US" sz="3600" dirty="0"/>
              <a:t>Fuel Taxpayers Number in the Hundreds</a:t>
            </a:r>
          </a:p>
          <a:p>
            <a:pPr marL="285750" indent="-285750">
              <a:buFont typeface="Arial" panose="020B0604020202020204" pitchFamily="34" charset="0"/>
              <a:buChar char="•"/>
            </a:pPr>
            <a:r>
              <a:rPr lang="en-US" sz="3600" dirty="0"/>
              <a:t>VMT Taxpayers in the Multi-Millions!</a:t>
            </a:r>
          </a:p>
          <a:p>
            <a:pPr marL="285750" indent="-285750">
              <a:buFont typeface="Arial" panose="020B0604020202020204" pitchFamily="34" charset="0"/>
              <a:buChar char="•"/>
            </a:pPr>
            <a:r>
              <a:rPr lang="en-US" sz="3600" dirty="0" smtClean="0"/>
              <a:t>Administrative </a:t>
            </a:r>
            <a:r>
              <a:rPr lang="en-US" sz="3600" dirty="0"/>
              <a:t>Costs </a:t>
            </a:r>
          </a:p>
          <a:p>
            <a:pPr marL="285750" indent="-285750">
              <a:buFont typeface="Arial" panose="020B0604020202020204" pitchFamily="34" charset="0"/>
              <a:buChar char="•"/>
            </a:pPr>
            <a:r>
              <a:rPr lang="en-US" sz="3600" dirty="0"/>
              <a:t>Evasion &amp; Avoidance</a:t>
            </a:r>
          </a:p>
          <a:p>
            <a:pPr marL="285750" indent="-285750">
              <a:buFont typeface="Arial" panose="020B0604020202020204" pitchFamily="34" charset="0"/>
              <a:buChar char="•"/>
            </a:pPr>
            <a:r>
              <a:rPr lang="en-US" sz="3600" dirty="0"/>
              <a:t>Privacy Concerns </a:t>
            </a:r>
          </a:p>
        </p:txBody>
      </p:sp>
    </p:spTree>
    <p:extLst>
      <p:ext uri="{BB962C8B-B14F-4D97-AF65-F5344CB8AC3E}">
        <p14:creationId xmlns:p14="http://schemas.microsoft.com/office/powerpoint/2010/main" val="186068310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a:t>
            </a:r>
          </a:p>
        </p:txBody>
      </p:sp>
      <p:sp>
        <p:nvSpPr>
          <p:cNvPr id="3" name="TextBox 2"/>
          <p:cNvSpPr txBox="1"/>
          <p:nvPr/>
        </p:nvSpPr>
        <p:spPr>
          <a:xfrm>
            <a:off x="533400" y="2209800"/>
            <a:ext cx="8077200" cy="4524315"/>
          </a:xfrm>
          <a:prstGeom prst="rect">
            <a:avLst/>
          </a:prstGeom>
          <a:noFill/>
        </p:spPr>
        <p:txBody>
          <a:bodyPr wrap="square" rtlCol="0">
            <a:spAutoFit/>
          </a:bodyPr>
          <a:lstStyle/>
          <a:p>
            <a:r>
              <a:rPr lang="en-US" sz="3200" dirty="0"/>
              <a:t>Automated Trucks Are Here Now!</a:t>
            </a:r>
          </a:p>
          <a:p>
            <a:endParaRPr lang="en-US" sz="3200" dirty="0"/>
          </a:p>
          <a:p>
            <a:r>
              <a:rPr lang="en-US" sz="3200" dirty="0"/>
              <a:t>(Mostly) Autonomous Trucks Will Be Here Soon</a:t>
            </a:r>
          </a:p>
          <a:p>
            <a:endParaRPr lang="en-US" sz="3200" dirty="0"/>
          </a:p>
          <a:p>
            <a:r>
              <a:rPr lang="en-US" sz="3200" dirty="0"/>
              <a:t>Autonomous Vehicles Could Change Road Use SIGNIFICANTLY</a:t>
            </a:r>
          </a:p>
          <a:p>
            <a:endParaRPr lang="en-US" sz="3200" dirty="0"/>
          </a:p>
          <a:p>
            <a:r>
              <a:rPr lang="en-US" sz="3200" dirty="0"/>
              <a:t>More Stress on Road Funding?</a:t>
            </a:r>
          </a:p>
          <a:p>
            <a:endParaRPr lang="en-US" sz="3200" dirty="0"/>
          </a:p>
        </p:txBody>
      </p:sp>
    </p:spTree>
    <p:extLst>
      <p:ext uri="{BB962C8B-B14F-4D97-AF65-F5344CB8AC3E}">
        <p14:creationId xmlns:p14="http://schemas.microsoft.com/office/powerpoint/2010/main" val="9148735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
            </a:r>
          </a:p>
        </p:txBody>
      </p:sp>
      <p:sp>
        <p:nvSpPr>
          <p:cNvPr id="3" name="TextBox 2"/>
          <p:cNvSpPr txBox="1"/>
          <p:nvPr/>
        </p:nvSpPr>
        <p:spPr>
          <a:xfrm>
            <a:off x="533400" y="2209800"/>
            <a:ext cx="8077200" cy="4031873"/>
          </a:xfrm>
          <a:prstGeom prst="rect">
            <a:avLst/>
          </a:prstGeom>
          <a:noFill/>
        </p:spPr>
        <p:txBody>
          <a:bodyPr wrap="square" rtlCol="0">
            <a:spAutoFit/>
          </a:bodyPr>
          <a:lstStyle/>
          <a:p>
            <a:r>
              <a:rPr lang="en-US" sz="3200" dirty="0"/>
              <a:t>Shortage of Truck Drivers Continues</a:t>
            </a:r>
          </a:p>
          <a:p>
            <a:endParaRPr lang="en-US" sz="3200" dirty="0"/>
          </a:p>
          <a:p>
            <a:r>
              <a:rPr lang="en-US" sz="3200" dirty="0"/>
              <a:t>Shortage of Technicians Worsening</a:t>
            </a:r>
          </a:p>
          <a:p>
            <a:endParaRPr lang="en-US" sz="3200" dirty="0"/>
          </a:p>
          <a:p>
            <a:r>
              <a:rPr lang="en-US" sz="3200" dirty="0"/>
              <a:t>What Does the Fellow in an AT DO?</a:t>
            </a:r>
          </a:p>
          <a:p>
            <a:endParaRPr lang="en-US" sz="3200" dirty="0"/>
          </a:p>
          <a:p>
            <a:r>
              <a:rPr lang="en-US" sz="3200" dirty="0"/>
              <a:t>Different Jobs / Different Mix of Workers</a:t>
            </a:r>
          </a:p>
          <a:p>
            <a:endParaRPr lang="en-US" sz="3200" dirty="0"/>
          </a:p>
        </p:txBody>
      </p:sp>
    </p:spTree>
    <p:extLst>
      <p:ext uri="{BB962C8B-B14F-4D97-AF65-F5344CB8AC3E}">
        <p14:creationId xmlns:p14="http://schemas.microsoft.com/office/powerpoint/2010/main" val="39909299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a:t>
            </a:r>
          </a:p>
        </p:txBody>
      </p:sp>
      <p:sp>
        <p:nvSpPr>
          <p:cNvPr id="3" name="TextBox 2"/>
          <p:cNvSpPr txBox="1"/>
          <p:nvPr/>
        </p:nvSpPr>
        <p:spPr>
          <a:xfrm>
            <a:off x="533400" y="2209800"/>
            <a:ext cx="8077200" cy="4524315"/>
          </a:xfrm>
          <a:prstGeom prst="rect">
            <a:avLst/>
          </a:prstGeom>
          <a:noFill/>
        </p:spPr>
        <p:txBody>
          <a:bodyPr wrap="square" rtlCol="0">
            <a:spAutoFit/>
          </a:bodyPr>
          <a:lstStyle/>
          <a:p>
            <a:r>
              <a:rPr lang="en-US" sz="3200" dirty="0"/>
              <a:t>Increasing Regulation, Innovation, Labor Shortages</a:t>
            </a:r>
          </a:p>
          <a:p>
            <a:endParaRPr lang="en-US" sz="3200" dirty="0"/>
          </a:p>
          <a:p>
            <a:r>
              <a:rPr lang="en-US" sz="3200" dirty="0"/>
              <a:t>WHERE’S THE MONEY GONNA COME FROM?</a:t>
            </a:r>
          </a:p>
          <a:p>
            <a:endParaRPr lang="en-US" sz="3200" dirty="0"/>
          </a:p>
          <a:p>
            <a:r>
              <a:rPr lang="en-US" sz="3200" dirty="0"/>
              <a:t>Increase in Freight + Capacity Shortage = Higher Rates</a:t>
            </a:r>
          </a:p>
          <a:p>
            <a:endParaRPr lang="en-US" sz="3200" dirty="0"/>
          </a:p>
          <a:p>
            <a:r>
              <a:rPr lang="en-US" sz="3200" dirty="0"/>
              <a:t>Tax Reform</a:t>
            </a:r>
            <a:r>
              <a:rPr lang="en-US" sz="3200" dirty="0" smtClean="0"/>
              <a:t>?</a:t>
            </a:r>
            <a:endParaRPr lang="en-US" sz="3200" dirty="0"/>
          </a:p>
        </p:txBody>
      </p:sp>
    </p:spTree>
    <p:extLst>
      <p:ext uri="{BB962C8B-B14F-4D97-AF65-F5344CB8AC3E}">
        <p14:creationId xmlns:p14="http://schemas.microsoft.com/office/powerpoint/2010/main" val="21079112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Freight</a:t>
            </a:r>
          </a:p>
        </p:txBody>
      </p:sp>
      <p:sp>
        <p:nvSpPr>
          <p:cNvPr id="3" name="TextBox 2"/>
          <p:cNvSpPr txBox="1"/>
          <p:nvPr/>
        </p:nvSpPr>
        <p:spPr>
          <a:xfrm>
            <a:off x="533400" y="2209800"/>
            <a:ext cx="8077200" cy="4524315"/>
          </a:xfrm>
          <a:prstGeom prst="rect">
            <a:avLst/>
          </a:prstGeom>
          <a:noFill/>
        </p:spPr>
        <p:txBody>
          <a:bodyPr wrap="square" rtlCol="0">
            <a:spAutoFit/>
          </a:bodyPr>
          <a:lstStyle/>
          <a:p>
            <a:r>
              <a:rPr lang="en-US" sz="3200" dirty="0"/>
              <a:t>Much More of It</a:t>
            </a:r>
          </a:p>
          <a:p>
            <a:endParaRPr lang="en-US" sz="3200" dirty="0"/>
          </a:p>
          <a:p>
            <a:r>
              <a:rPr lang="en-US" sz="3200" dirty="0"/>
              <a:t>Trucks Will Move It</a:t>
            </a:r>
          </a:p>
          <a:p>
            <a:endParaRPr lang="en-US" sz="3200" dirty="0"/>
          </a:p>
          <a:p>
            <a:r>
              <a:rPr lang="en-US" sz="3200" dirty="0"/>
              <a:t>Lighter Loads, Shorter Hauls</a:t>
            </a:r>
          </a:p>
          <a:p>
            <a:endParaRPr lang="en-US" sz="3200" dirty="0"/>
          </a:p>
          <a:p>
            <a:r>
              <a:rPr lang="en-US" sz="3200" dirty="0"/>
              <a:t>More Frequent:  3D Printing; the Amazon Model</a:t>
            </a:r>
          </a:p>
          <a:p>
            <a:endParaRPr lang="en-US" sz="3200" dirty="0"/>
          </a:p>
        </p:txBody>
      </p:sp>
    </p:spTree>
    <p:extLst>
      <p:ext uri="{BB962C8B-B14F-4D97-AF65-F5344CB8AC3E}">
        <p14:creationId xmlns:p14="http://schemas.microsoft.com/office/powerpoint/2010/main" val="12661002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Roads</a:t>
            </a:r>
          </a:p>
        </p:txBody>
      </p:sp>
      <p:sp>
        <p:nvSpPr>
          <p:cNvPr id="3" name="TextBox 2"/>
          <p:cNvSpPr txBox="1"/>
          <p:nvPr/>
        </p:nvSpPr>
        <p:spPr>
          <a:xfrm>
            <a:off x="533400" y="2209800"/>
            <a:ext cx="8077200" cy="3046988"/>
          </a:xfrm>
          <a:prstGeom prst="rect">
            <a:avLst/>
          </a:prstGeom>
          <a:noFill/>
        </p:spPr>
        <p:txBody>
          <a:bodyPr wrap="square" rtlCol="0">
            <a:spAutoFit/>
          </a:bodyPr>
          <a:lstStyle/>
          <a:p>
            <a:r>
              <a:rPr lang="en-US" sz="3200" dirty="0"/>
              <a:t>WHERE’S THE MONEY GONNA COME FROM?</a:t>
            </a:r>
          </a:p>
          <a:p>
            <a:endParaRPr lang="en-US" sz="3200" dirty="0"/>
          </a:p>
          <a:p>
            <a:r>
              <a:rPr lang="en-US" sz="3200" dirty="0"/>
              <a:t>Changed Configurations for AV?</a:t>
            </a:r>
          </a:p>
          <a:p>
            <a:endParaRPr lang="en-US" sz="3200" dirty="0"/>
          </a:p>
          <a:p>
            <a:r>
              <a:rPr lang="en-US" sz="3200" dirty="0"/>
              <a:t>How Will AV Change Road Use?</a:t>
            </a:r>
          </a:p>
          <a:p>
            <a:endParaRPr lang="en-US" sz="3200" dirty="0"/>
          </a:p>
        </p:txBody>
      </p:sp>
    </p:spTree>
    <p:extLst>
      <p:ext uri="{BB962C8B-B14F-4D97-AF65-F5344CB8AC3E}">
        <p14:creationId xmlns:p14="http://schemas.microsoft.com/office/powerpoint/2010/main" val="15253863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a:t>
            </a:r>
          </a:p>
        </p:txBody>
      </p:sp>
      <p:sp>
        <p:nvSpPr>
          <p:cNvPr id="3" name="TextBox 2"/>
          <p:cNvSpPr txBox="1"/>
          <p:nvPr/>
        </p:nvSpPr>
        <p:spPr>
          <a:xfrm>
            <a:off x="533400" y="2209800"/>
            <a:ext cx="8077200" cy="4524315"/>
          </a:xfrm>
          <a:prstGeom prst="rect">
            <a:avLst/>
          </a:prstGeom>
          <a:noFill/>
        </p:spPr>
        <p:txBody>
          <a:bodyPr wrap="square" rtlCol="0">
            <a:spAutoFit/>
          </a:bodyPr>
          <a:lstStyle/>
          <a:p>
            <a:r>
              <a:rPr lang="en-US" sz="3200" dirty="0"/>
              <a:t>Road Taxes?     Fuel Tax Good At Least a Decade More</a:t>
            </a:r>
          </a:p>
          <a:p>
            <a:endParaRPr lang="en-US" sz="3200" dirty="0"/>
          </a:p>
          <a:p>
            <a:r>
              <a:rPr lang="en-US" sz="3200" dirty="0"/>
              <a:t>ELDs</a:t>
            </a:r>
          </a:p>
          <a:p>
            <a:endParaRPr lang="en-US" sz="3200" dirty="0"/>
          </a:p>
          <a:p>
            <a:r>
              <a:rPr lang="en-US" sz="3200" dirty="0"/>
              <a:t>Electronic Records</a:t>
            </a:r>
          </a:p>
          <a:p>
            <a:endParaRPr lang="en-US" sz="3200" dirty="0"/>
          </a:p>
          <a:p>
            <a:r>
              <a:rPr lang="en-US" sz="3200" dirty="0"/>
              <a:t>Regulatory Climate Changing?</a:t>
            </a:r>
          </a:p>
          <a:p>
            <a:endParaRPr lang="en-US" sz="3200" dirty="0"/>
          </a:p>
        </p:txBody>
      </p:sp>
    </p:spTree>
    <p:extLst>
      <p:ext uri="{BB962C8B-B14F-4D97-AF65-F5344CB8AC3E}">
        <p14:creationId xmlns:p14="http://schemas.microsoft.com/office/powerpoint/2010/main" val="28642801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a:t>
            </a:r>
          </a:p>
        </p:txBody>
      </p:sp>
      <p:sp>
        <p:nvSpPr>
          <p:cNvPr id="3" name="TextBox 2"/>
          <p:cNvSpPr txBox="1"/>
          <p:nvPr/>
        </p:nvSpPr>
        <p:spPr>
          <a:xfrm>
            <a:off x="533400" y="2209800"/>
            <a:ext cx="8077200" cy="4031873"/>
          </a:xfrm>
          <a:prstGeom prst="rect">
            <a:avLst/>
          </a:prstGeom>
          <a:noFill/>
        </p:spPr>
        <p:txBody>
          <a:bodyPr wrap="square" rtlCol="0">
            <a:spAutoFit/>
          </a:bodyPr>
          <a:lstStyle/>
          <a:p>
            <a:r>
              <a:rPr lang="en-US" sz="3200" dirty="0"/>
              <a:t>Politics About to Get REALLY Nasty?</a:t>
            </a:r>
          </a:p>
          <a:p>
            <a:endParaRPr lang="en-US" sz="3200" dirty="0"/>
          </a:p>
          <a:p>
            <a:r>
              <a:rPr lang="en-US" sz="3200" dirty="0"/>
              <a:t>Strains in Federalism</a:t>
            </a:r>
          </a:p>
          <a:p>
            <a:endParaRPr lang="en-US" sz="3200" dirty="0"/>
          </a:p>
          <a:p>
            <a:r>
              <a:rPr lang="en-US" sz="3200" dirty="0"/>
              <a:t>State Pension, Budget Problems</a:t>
            </a:r>
          </a:p>
          <a:p>
            <a:endParaRPr lang="en-US" sz="3200" dirty="0"/>
          </a:p>
          <a:p>
            <a:r>
              <a:rPr lang="en-US" sz="3200" dirty="0"/>
              <a:t>Changes in Government Labor Force</a:t>
            </a:r>
          </a:p>
          <a:p>
            <a:endParaRPr lang="en-US" sz="3200" dirty="0"/>
          </a:p>
        </p:txBody>
      </p:sp>
    </p:spTree>
    <p:extLst>
      <p:ext uri="{BB962C8B-B14F-4D97-AF65-F5344CB8AC3E}">
        <p14:creationId xmlns:p14="http://schemas.microsoft.com/office/powerpoint/2010/main" val="30958004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oday"/>
          <p:cNvSpPr txBox="1">
            <a:spLocks noGrp="1"/>
          </p:cNvSpPr>
          <p:nvPr>
            <p:ph type="title"/>
          </p:nvPr>
        </p:nvSpPr>
        <p:spPr>
          <a:xfrm>
            <a:off x="400966" y="328984"/>
            <a:ext cx="8429625" cy="857250"/>
          </a:xfrm>
          <a:prstGeom prst="rect">
            <a:avLst/>
          </a:prstGeom>
        </p:spPr>
        <p:txBody>
          <a:bodyPr/>
          <a:lstStyle/>
          <a:p>
            <a:r>
              <a:rPr lang="en-US" dirty="0" smtClean="0"/>
              <a:t>Millennials</a:t>
            </a:r>
            <a:endParaRPr dirty="0"/>
          </a:p>
        </p:txBody>
      </p:sp>
      <p:sp>
        <p:nvSpPr>
          <p:cNvPr id="2" name="TextBox 1"/>
          <p:cNvSpPr txBox="1"/>
          <p:nvPr/>
        </p:nvSpPr>
        <p:spPr>
          <a:xfrm>
            <a:off x="391588" y="1893332"/>
            <a:ext cx="8356539" cy="54795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321457" indent="-321457" defTabSz="410751" hangingPunct="0">
              <a:buFont typeface="Arial" panose="020B0604020202020204" pitchFamily="34" charset="0"/>
              <a:buChar char="•"/>
            </a:pPr>
            <a:r>
              <a:rPr lang="en-US" sz="2400" dirty="0">
                <a:latin typeface="Arial Black" panose="020B0A04020102020204" pitchFamily="34" charset="0"/>
              </a:rPr>
              <a:t>First millennials graduated high school in 2000</a:t>
            </a:r>
          </a:p>
          <a:p>
            <a:pPr marL="321457" indent="-321457" defTabSz="410751" hangingPunct="0">
              <a:buFont typeface="Arial" panose="020B0604020202020204" pitchFamily="34" charset="0"/>
              <a:buChar char="•"/>
            </a:pPr>
            <a:endParaRPr lang="en-US" sz="2400" dirty="0">
              <a:solidFill>
                <a:srgbClr val="414141"/>
              </a:solidFill>
              <a:latin typeface="Arial Black" panose="020B0A04020102020204" pitchFamily="34" charset="0"/>
              <a:ea typeface="Palatino"/>
              <a:cs typeface="Palatino"/>
              <a:sym typeface="Palatino"/>
            </a:endParaRPr>
          </a:p>
          <a:p>
            <a:pPr marL="321457" indent="-321457" defTabSz="410751" hangingPunct="0">
              <a:buFont typeface="Arial" panose="020B0604020202020204" pitchFamily="34" charset="0"/>
              <a:buChar char="•"/>
            </a:pPr>
            <a:r>
              <a:rPr lang="en-US" sz="2400" dirty="0">
                <a:latin typeface="Arial Black" panose="020B0A04020102020204" pitchFamily="34" charset="0"/>
              </a:rPr>
              <a:t>Age range approximately: 17 – 34</a:t>
            </a:r>
          </a:p>
          <a:p>
            <a:pPr marL="321457" indent="-321457" defTabSz="410751" hangingPunct="0">
              <a:buFont typeface="Arial" panose="020B0604020202020204" pitchFamily="34" charset="0"/>
              <a:buChar char="•"/>
            </a:pPr>
            <a:endParaRPr lang="en-US" sz="2400" dirty="0">
              <a:solidFill>
                <a:srgbClr val="414141"/>
              </a:solidFill>
              <a:latin typeface="Arial Black" panose="020B0A04020102020204" pitchFamily="34" charset="0"/>
              <a:ea typeface="Palatino"/>
              <a:cs typeface="Palatino"/>
              <a:sym typeface="Palatino"/>
            </a:endParaRPr>
          </a:p>
          <a:p>
            <a:pPr marL="321457" indent="-321457" defTabSz="410751" hangingPunct="0">
              <a:buFont typeface="Arial" panose="020B0604020202020204" pitchFamily="34" charset="0"/>
              <a:buChar char="•"/>
            </a:pPr>
            <a:r>
              <a:rPr lang="en-US" sz="2400" dirty="0">
                <a:latin typeface="Arial Black" panose="020B0A04020102020204" pitchFamily="34" charset="0"/>
                <a:ea typeface="Palatino"/>
                <a:cs typeface="Palatino"/>
                <a:sym typeface="Palatino"/>
              </a:rPr>
              <a:t>By 2030 will make up about 50% of US workforce</a:t>
            </a:r>
          </a:p>
          <a:p>
            <a:pPr marL="321457" indent="-321457" defTabSz="410751" hangingPunct="0">
              <a:buFont typeface="Arial" panose="020B0604020202020204" pitchFamily="34" charset="0"/>
              <a:buChar char="•"/>
            </a:pPr>
            <a:endParaRPr lang="en-US" sz="2400" dirty="0">
              <a:latin typeface="Arial Black" panose="020B0A04020102020204" pitchFamily="34" charset="0"/>
            </a:endParaRPr>
          </a:p>
          <a:p>
            <a:pPr marL="321457" indent="-321457" defTabSz="410751" hangingPunct="0">
              <a:buFont typeface="Arial" panose="020B0604020202020204" pitchFamily="34" charset="0"/>
              <a:buChar char="•"/>
            </a:pPr>
            <a:r>
              <a:rPr lang="en-US" sz="2400" dirty="0" smtClean="0">
                <a:latin typeface="Arial Black" panose="020B0A04020102020204" pitchFamily="34" charset="0"/>
                <a:ea typeface="Palatino"/>
                <a:cs typeface="Palatino"/>
                <a:sym typeface="Palatino"/>
              </a:rPr>
              <a:t>Majority </a:t>
            </a:r>
            <a:r>
              <a:rPr lang="en-US" sz="2400" dirty="0">
                <a:latin typeface="Arial Black" panose="020B0A04020102020204" pitchFamily="34" charset="0"/>
                <a:ea typeface="Palatino"/>
                <a:cs typeface="Palatino"/>
                <a:sym typeface="Palatino"/>
              </a:rPr>
              <a:t>believe technology makes life easier</a:t>
            </a:r>
          </a:p>
          <a:p>
            <a:pPr marL="321457" indent="-321457" defTabSz="410751" hangingPunct="0">
              <a:buFont typeface="Arial" panose="020B0604020202020204" pitchFamily="34" charset="0"/>
              <a:buChar char="•"/>
            </a:pPr>
            <a:endParaRPr lang="en-US" sz="2400" dirty="0">
              <a:latin typeface="Arial Black" panose="020B0A04020102020204" pitchFamily="34" charset="0"/>
            </a:endParaRPr>
          </a:p>
          <a:p>
            <a:pPr marL="321457" indent="-321457" defTabSz="410751" hangingPunct="0">
              <a:buFont typeface="Arial" panose="020B0604020202020204" pitchFamily="34" charset="0"/>
              <a:buChar char="•"/>
            </a:pPr>
            <a:r>
              <a:rPr lang="en-US" sz="2400" dirty="0" smtClean="0">
                <a:latin typeface="Arial Black" panose="020B0A04020102020204" pitchFamily="34" charset="0"/>
                <a:ea typeface="Palatino"/>
                <a:cs typeface="Palatino"/>
                <a:sym typeface="Palatino"/>
              </a:rPr>
              <a:t>Civic-minded</a:t>
            </a:r>
            <a:r>
              <a:rPr lang="en-US" sz="2400" dirty="0">
                <a:latin typeface="Arial Black" panose="020B0A04020102020204" pitchFamily="34" charset="0"/>
                <a:ea typeface="Palatino"/>
                <a:cs typeface="Palatino"/>
                <a:sym typeface="Palatino"/>
              </a:rPr>
              <a:t>: Strong sense of community</a:t>
            </a:r>
          </a:p>
          <a:p>
            <a:pPr marL="321457" indent="-321457" defTabSz="410751" hangingPunct="0">
              <a:buFont typeface="Arial" panose="020B0604020202020204" pitchFamily="34" charset="0"/>
              <a:buChar char="•"/>
            </a:pPr>
            <a:endParaRPr lang="en-US" sz="2400" dirty="0">
              <a:latin typeface="Arial Black" panose="020B0A04020102020204" pitchFamily="34" charset="0"/>
            </a:endParaRPr>
          </a:p>
          <a:p>
            <a:pPr marL="321457" indent="-321457" defTabSz="410751" hangingPunct="0">
              <a:buFont typeface="Arial" panose="020B0604020202020204" pitchFamily="34" charset="0"/>
              <a:buChar char="•"/>
            </a:pPr>
            <a:r>
              <a:rPr lang="en-US" sz="2400" dirty="0">
                <a:latin typeface="Arial Black" panose="020B0A04020102020204" pitchFamily="34" charset="0"/>
                <a:ea typeface="Palatino"/>
                <a:cs typeface="Palatino"/>
                <a:sym typeface="Palatino"/>
              </a:rPr>
              <a:t>Very confident: Taught there is nothing they cannot accomplish</a:t>
            </a:r>
          </a:p>
          <a:p>
            <a:pPr marL="321457" indent="-321457" defTabSz="410751" hangingPunct="0">
              <a:buFont typeface="Arial" panose="020B0604020202020204" pitchFamily="34" charset="0"/>
              <a:buChar char="•"/>
            </a:pPr>
            <a:endParaRPr lang="en-US" sz="1969" dirty="0"/>
          </a:p>
          <a:p>
            <a:pPr defTabSz="410751" hangingPunct="0"/>
            <a:endParaRPr lang="en-US" sz="1969" dirty="0">
              <a:solidFill>
                <a:srgbClr val="414141"/>
              </a:solidFill>
              <a:latin typeface="Palatino"/>
              <a:ea typeface="Palatino"/>
              <a:cs typeface="Palatino"/>
              <a:sym typeface="Palatino"/>
            </a:endParaRPr>
          </a:p>
        </p:txBody>
      </p:sp>
    </p:spTree>
    <p:extLst>
      <p:ext uri="{BB962C8B-B14F-4D97-AF65-F5344CB8AC3E}">
        <p14:creationId xmlns:p14="http://schemas.microsoft.com/office/powerpoint/2010/main" val="3712053181"/>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56BA3"/>
                </a:solidFill>
              </a:rPr>
              <a:t>What is VMT</a:t>
            </a:r>
            <a:endParaRPr lang="en-US" dirty="0"/>
          </a:p>
        </p:txBody>
      </p:sp>
      <p:sp>
        <p:nvSpPr>
          <p:cNvPr id="3" name="TextBox 2"/>
          <p:cNvSpPr txBox="1"/>
          <p:nvPr/>
        </p:nvSpPr>
        <p:spPr>
          <a:xfrm>
            <a:off x="352749" y="1981200"/>
            <a:ext cx="5774184" cy="4038531"/>
          </a:xfrm>
          <a:prstGeom prst="rect">
            <a:avLst/>
          </a:prstGeom>
          <a:noFill/>
        </p:spPr>
        <p:txBody>
          <a:bodyPr wrap="square" rtlCol="0">
            <a:spAutoFit/>
          </a:bodyPr>
          <a:lstStyle/>
          <a:p>
            <a:r>
              <a:rPr lang="en-US" sz="3200" b="1" dirty="0"/>
              <a:t>Vehicle miles</a:t>
            </a:r>
            <a:r>
              <a:rPr lang="en-US" sz="3200" dirty="0"/>
              <a:t> of </a:t>
            </a:r>
            <a:r>
              <a:rPr lang="en-US" sz="3200" b="1" dirty="0"/>
              <a:t>travel</a:t>
            </a:r>
            <a:r>
              <a:rPr lang="en-US" sz="3200" dirty="0"/>
              <a:t> or </a:t>
            </a:r>
            <a:r>
              <a:rPr lang="en-US" sz="3200" b="1" dirty="0"/>
              <a:t>vehicle miles traveled</a:t>
            </a:r>
            <a:r>
              <a:rPr lang="en-US" sz="3200" dirty="0"/>
              <a:t> (</a:t>
            </a:r>
            <a:r>
              <a:rPr lang="en-US" sz="3200" b="1" dirty="0"/>
              <a:t>VMT</a:t>
            </a:r>
            <a:r>
              <a:rPr lang="en-US" sz="3200" dirty="0"/>
              <a:t>) is defined by the U.S. government as a measurement of </a:t>
            </a:r>
            <a:r>
              <a:rPr lang="en-US" sz="3200" b="1" dirty="0"/>
              <a:t>miles traveled</a:t>
            </a:r>
            <a:r>
              <a:rPr lang="en-US" sz="3200" dirty="0"/>
              <a:t> by </a:t>
            </a:r>
            <a:r>
              <a:rPr lang="en-US" sz="3200" b="1" dirty="0"/>
              <a:t>vehicles</a:t>
            </a:r>
            <a:r>
              <a:rPr lang="en-US" sz="3200" dirty="0"/>
              <a:t> within a specified region for a specified time period. </a:t>
            </a:r>
          </a:p>
          <a:p>
            <a:endParaRPr lang="en-US" sz="3200" dirty="0"/>
          </a:p>
        </p:txBody>
      </p:sp>
      <p:pic>
        <p:nvPicPr>
          <p:cNvPr id="4" name="Picture 7" descr="Image result for Vehicles mileage trav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8986" y="2635061"/>
            <a:ext cx="2357827" cy="2876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7188" y="6172200"/>
            <a:ext cx="6500812" cy="369332"/>
          </a:xfrm>
          <a:prstGeom prst="rect">
            <a:avLst/>
          </a:prstGeom>
          <a:noFill/>
        </p:spPr>
        <p:txBody>
          <a:bodyPr wrap="square" rtlCol="0">
            <a:spAutoFit/>
          </a:bodyPr>
          <a:lstStyle/>
          <a:p>
            <a:r>
              <a:rPr lang="en-US" dirty="0" smtClean="0"/>
              <a:t>Information courtesy of Mike Albin - SICPA</a:t>
            </a:r>
            <a:endParaRPr lang="en-US" dirty="0"/>
          </a:p>
        </p:txBody>
      </p:sp>
    </p:spTree>
    <p:extLst>
      <p:ext uri="{BB962C8B-B14F-4D97-AF65-F5344CB8AC3E}">
        <p14:creationId xmlns:p14="http://schemas.microsoft.com/office/powerpoint/2010/main" val="207059566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110413" cy="1295400"/>
          </a:xfrm>
        </p:spPr>
        <p:txBody>
          <a:bodyPr/>
          <a:lstStyle/>
          <a:p>
            <a:r>
              <a:rPr lang="en-US" dirty="0">
                <a:solidFill>
                  <a:srgbClr val="056BA3"/>
                </a:solidFill>
              </a:rPr>
              <a:t>Why are States Interested in VMT</a:t>
            </a:r>
            <a:endParaRPr lang="en-US" dirty="0"/>
          </a:p>
        </p:txBody>
      </p:sp>
      <p:sp>
        <p:nvSpPr>
          <p:cNvPr id="3" name="Rectangle 2"/>
          <p:cNvSpPr/>
          <p:nvPr/>
        </p:nvSpPr>
        <p:spPr>
          <a:xfrm>
            <a:off x="11097" y="6501985"/>
            <a:ext cx="4142801" cy="369332"/>
          </a:xfrm>
          <a:prstGeom prst="rect">
            <a:avLst/>
          </a:prstGeom>
        </p:spPr>
        <p:txBody>
          <a:bodyPr wrap="none">
            <a:spAutoFit/>
          </a:bodyPr>
          <a:lstStyle/>
          <a:p>
            <a:r>
              <a:rPr lang="en-US" dirty="0"/>
              <a:t>Information courtesy of Mike Albin - SICPA</a:t>
            </a:r>
          </a:p>
        </p:txBody>
      </p:sp>
      <p:sp>
        <p:nvSpPr>
          <p:cNvPr id="5" name="Rectangle 4"/>
          <p:cNvSpPr/>
          <p:nvPr/>
        </p:nvSpPr>
        <p:spPr>
          <a:xfrm>
            <a:off x="11097" y="1600200"/>
            <a:ext cx="8915400" cy="4154984"/>
          </a:xfrm>
          <a:prstGeom prst="rect">
            <a:avLst/>
          </a:prstGeom>
        </p:spPr>
        <p:txBody>
          <a:bodyPr wrap="square">
            <a:spAutoFit/>
          </a:bodyPr>
          <a:lstStyle/>
          <a:p>
            <a:pPr>
              <a:lnSpc>
                <a:spcPct val="100000"/>
              </a:lnSpc>
            </a:pPr>
            <a:r>
              <a:rPr lang="en-US" altLang="en-US" sz="2400" dirty="0"/>
              <a:t>The American Society of Civil Engineers says our system of roads, bridges, sewers, dams and ports combined, stated that the stimulus package of $700 billion that was passed in 2009 was not enough and will not help the future of maintaining Transportation methods in the US. </a:t>
            </a:r>
          </a:p>
          <a:p>
            <a:r>
              <a:rPr lang="en-US" altLang="en-US" sz="2400" dirty="0"/>
              <a:t>The Highway Trust Fund in the U.S. is essentially in receivership, until 2017 there was little to no willingness to talk about increasing the fuel tax.  The last federal fuel tax increase was in 1993.</a:t>
            </a:r>
          </a:p>
          <a:p>
            <a:pPr lvl="1"/>
            <a:r>
              <a:rPr lang="en-US" altLang="en-US" dirty="0"/>
              <a:t>Last increase was over 24 years </a:t>
            </a:r>
            <a:r>
              <a:rPr lang="en-US" altLang="en-US" dirty="0" smtClean="0"/>
              <a:t>ago </a:t>
            </a:r>
          </a:p>
          <a:p>
            <a:pPr lvl="1"/>
            <a:r>
              <a:rPr lang="en-US" altLang="en-US" dirty="0" smtClean="0"/>
              <a:t>In </a:t>
            </a:r>
            <a:r>
              <a:rPr lang="en-US" altLang="en-US" dirty="0"/>
              <a:t>2012 Average miles per gallon was 23.6, in 2016 went up to 24.8</a:t>
            </a:r>
          </a:p>
          <a:p>
            <a:pPr lvl="1"/>
            <a:r>
              <a:rPr lang="en-US" altLang="en-US" dirty="0"/>
              <a:t>Appears to be a minimal difference</a:t>
            </a:r>
            <a:r>
              <a:rPr lang="en-US" altLang="en-US" dirty="0" smtClean="0"/>
              <a:t>, but </a:t>
            </a:r>
            <a:r>
              <a:rPr lang="en-US" altLang="en-US" dirty="0"/>
              <a:t>just over 1 gallon better gas mileage reduces the highway fund between </a:t>
            </a:r>
            <a:r>
              <a:rPr lang="en-US" altLang="en-US" dirty="0" smtClean="0"/>
              <a:t>5%-</a:t>
            </a:r>
            <a:r>
              <a:rPr lang="en-US" altLang="en-US" dirty="0"/>
              <a:t>10%</a:t>
            </a:r>
            <a:endParaRPr lang="en-US" dirty="0"/>
          </a:p>
        </p:txBody>
      </p:sp>
    </p:spTree>
    <p:extLst>
      <p:ext uri="{BB962C8B-B14F-4D97-AF65-F5344CB8AC3E}">
        <p14:creationId xmlns:p14="http://schemas.microsoft.com/office/powerpoint/2010/main" val="182471284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56BA3"/>
                </a:solidFill>
              </a:rPr>
              <a:t>Are States losing</a:t>
            </a:r>
            <a:endParaRPr lang="en-US" dirty="0"/>
          </a:p>
        </p:txBody>
      </p:sp>
      <p:sp>
        <p:nvSpPr>
          <p:cNvPr id="3" name="Rectangle 2"/>
          <p:cNvSpPr/>
          <p:nvPr/>
        </p:nvSpPr>
        <p:spPr>
          <a:xfrm>
            <a:off x="11097" y="6501985"/>
            <a:ext cx="4142801" cy="369332"/>
          </a:xfrm>
          <a:prstGeom prst="rect">
            <a:avLst/>
          </a:prstGeom>
        </p:spPr>
        <p:txBody>
          <a:bodyPr wrap="none">
            <a:spAutoFit/>
          </a:bodyPr>
          <a:lstStyle/>
          <a:p>
            <a:r>
              <a:rPr lang="en-US" dirty="0"/>
              <a:t>Information courtesy of Mike Albin - SICPA</a:t>
            </a:r>
          </a:p>
        </p:txBody>
      </p:sp>
      <p:sp>
        <p:nvSpPr>
          <p:cNvPr id="6" name="Rectangle 5"/>
          <p:cNvSpPr/>
          <p:nvPr/>
        </p:nvSpPr>
        <p:spPr>
          <a:xfrm>
            <a:off x="-36250" y="1600200"/>
            <a:ext cx="4572000" cy="4524315"/>
          </a:xfrm>
          <a:prstGeom prst="rect">
            <a:avLst/>
          </a:prstGeom>
        </p:spPr>
        <p:txBody>
          <a:bodyPr>
            <a:spAutoFit/>
          </a:bodyPr>
          <a:lstStyle/>
          <a:p>
            <a:r>
              <a:rPr lang="en-US" altLang="en-US" sz="2400" dirty="0"/>
              <a:t>According to the FHWA 3.2 trillion miles were traveled on US roadways in 2016</a:t>
            </a:r>
          </a:p>
          <a:p>
            <a:pPr lvl="1"/>
            <a:r>
              <a:rPr lang="en-US" altLang="en-US" dirty="0"/>
              <a:t>5</a:t>
            </a:r>
            <a:r>
              <a:rPr lang="en-US" altLang="en-US" baseline="30000" dirty="0"/>
              <a:t>th</a:t>
            </a:r>
            <a:r>
              <a:rPr lang="en-US" altLang="en-US" dirty="0"/>
              <a:t> straight year of increased mileage, but this puts more demand on our roadways</a:t>
            </a:r>
          </a:p>
          <a:p>
            <a:r>
              <a:rPr lang="en-US" altLang="en-US" sz="2400" dirty="0"/>
              <a:t>In 2016 California alone accounted for 13% of all the miles traveled in the US</a:t>
            </a:r>
          </a:p>
          <a:p>
            <a:pPr lvl="1"/>
            <a:r>
              <a:rPr lang="en-US" altLang="en-US" dirty="0"/>
              <a:t>Which means on average approximately each state would represent 1.78% each of total miles remaining. </a:t>
            </a:r>
          </a:p>
          <a:p>
            <a:pPr lvl="2"/>
            <a:r>
              <a:rPr lang="en-US" altLang="en-US" dirty="0"/>
              <a:t>Many states just do not have enough funding to maintain their infrastructure </a:t>
            </a:r>
          </a:p>
        </p:txBody>
      </p:sp>
      <p:pic>
        <p:nvPicPr>
          <p:cNvPr id="7" name="Picture 4" descr="Image result for highway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362200"/>
            <a:ext cx="426719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5754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62570"/>
            <a:ext cx="7034213" cy="857250"/>
          </a:xfrm>
        </p:spPr>
        <p:txBody>
          <a:bodyPr/>
          <a:lstStyle/>
          <a:p>
            <a:r>
              <a:rPr lang="fr-CH" altLang="en-US" dirty="0" err="1" smtClean="0">
                <a:solidFill>
                  <a:srgbClr val="056BA3"/>
                </a:solidFill>
              </a:rPr>
              <a:t>VMT’s</a:t>
            </a:r>
            <a:r>
              <a:rPr lang="fr-CH" altLang="en-US" dirty="0" smtClean="0">
                <a:solidFill>
                  <a:srgbClr val="056BA3"/>
                </a:solidFill>
              </a:rPr>
              <a:t> - Just </a:t>
            </a:r>
            <a:r>
              <a:rPr lang="fr-CH" altLang="en-US" dirty="0">
                <a:solidFill>
                  <a:srgbClr val="056BA3"/>
                </a:solidFill>
              </a:rPr>
              <a:t>more questions</a:t>
            </a:r>
            <a:endParaRPr lang="en-US" dirty="0"/>
          </a:p>
        </p:txBody>
      </p:sp>
      <p:sp>
        <p:nvSpPr>
          <p:cNvPr id="3" name="Rectangle 2"/>
          <p:cNvSpPr/>
          <p:nvPr/>
        </p:nvSpPr>
        <p:spPr>
          <a:xfrm>
            <a:off x="76199" y="1720840"/>
            <a:ext cx="8710613" cy="4401205"/>
          </a:xfrm>
          <a:prstGeom prst="rect">
            <a:avLst/>
          </a:prstGeom>
        </p:spPr>
        <p:txBody>
          <a:bodyPr wrap="square">
            <a:spAutoFit/>
          </a:bodyPr>
          <a:lstStyle/>
          <a:p>
            <a:pPr>
              <a:lnSpc>
                <a:spcPct val="100000"/>
              </a:lnSpc>
            </a:pPr>
            <a:r>
              <a:rPr lang="en-US" altLang="en-US" sz="2800" dirty="0"/>
              <a:t>Are we are treating VMT as just some big science project and looking the other way when it comes to what is really needed to support a VMT?</a:t>
            </a:r>
          </a:p>
          <a:p>
            <a:pPr>
              <a:lnSpc>
                <a:spcPct val="100000"/>
              </a:lnSpc>
            </a:pPr>
            <a:endParaRPr lang="en-US" altLang="en-US" sz="2800" dirty="0"/>
          </a:p>
          <a:p>
            <a:pPr>
              <a:lnSpc>
                <a:spcPct val="100000"/>
              </a:lnSpc>
            </a:pPr>
            <a:r>
              <a:rPr lang="en-US" altLang="en-US" sz="2800" dirty="0"/>
              <a:t>Do we need to look more closely at alternatives through Vehicle Registration fees or listen to millennials?</a:t>
            </a:r>
          </a:p>
          <a:p>
            <a:pPr>
              <a:lnSpc>
                <a:spcPct val="100000"/>
              </a:lnSpc>
            </a:pPr>
            <a:endParaRPr lang="en-US" altLang="en-US" sz="2800" dirty="0"/>
          </a:p>
          <a:p>
            <a:pPr>
              <a:lnSpc>
                <a:spcPct val="100000"/>
              </a:lnSpc>
            </a:pPr>
            <a:r>
              <a:rPr lang="en-US" altLang="en-US" sz="2800" dirty="0"/>
              <a:t>Do we need to look at other program initiatives for increasing transportation funding for infrastructure renewal programs?</a:t>
            </a:r>
          </a:p>
        </p:txBody>
      </p:sp>
      <p:sp>
        <p:nvSpPr>
          <p:cNvPr id="4" name="Rectangle 3"/>
          <p:cNvSpPr/>
          <p:nvPr/>
        </p:nvSpPr>
        <p:spPr>
          <a:xfrm>
            <a:off x="76199" y="6400871"/>
            <a:ext cx="4142801" cy="369332"/>
          </a:xfrm>
          <a:prstGeom prst="rect">
            <a:avLst/>
          </a:prstGeom>
        </p:spPr>
        <p:txBody>
          <a:bodyPr wrap="none">
            <a:spAutoFit/>
          </a:bodyPr>
          <a:lstStyle/>
          <a:p>
            <a:r>
              <a:rPr lang="en-US" dirty="0"/>
              <a:t>Information courtesy of Mike Albin - SICPA</a:t>
            </a:r>
          </a:p>
        </p:txBody>
      </p:sp>
    </p:spTree>
    <p:extLst>
      <p:ext uri="{BB962C8B-B14F-4D97-AF65-F5344CB8AC3E}">
        <p14:creationId xmlns:p14="http://schemas.microsoft.com/office/powerpoint/2010/main" val="4254363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958013" cy="1342430"/>
          </a:xfrm>
        </p:spPr>
        <p:txBody>
          <a:bodyPr/>
          <a:lstStyle/>
          <a:p>
            <a:r>
              <a:rPr lang="fr-CH" altLang="en-US" dirty="0" err="1">
                <a:solidFill>
                  <a:srgbClr val="056BA3"/>
                </a:solidFill>
              </a:rPr>
              <a:t>Millennials</a:t>
            </a:r>
            <a:r>
              <a:rPr lang="fr-CH" altLang="en-US" dirty="0">
                <a:solidFill>
                  <a:srgbClr val="056BA3"/>
                </a:solidFill>
              </a:rPr>
              <a:t> </a:t>
            </a:r>
            <a:r>
              <a:rPr lang="fr-CH" altLang="en-US" dirty="0" err="1">
                <a:solidFill>
                  <a:srgbClr val="056BA3"/>
                </a:solidFill>
              </a:rPr>
              <a:t>will</a:t>
            </a:r>
            <a:r>
              <a:rPr lang="fr-CH" altLang="en-US" dirty="0">
                <a:solidFill>
                  <a:srgbClr val="056BA3"/>
                </a:solidFill>
              </a:rPr>
              <a:t> change the Future of Transportation</a:t>
            </a:r>
            <a:endParaRPr lang="en-US" dirty="0"/>
          </a:p>
        </p:txBody>
      </p:sp>
      <p:sp>
        <p:nvSpPr>
          <p:cNvPr id="3" name="Rectangle 2"/>
          <p:cNvSpPr/>
          <p:nvPr/>
        </p:nvSpPr>
        <p:spPr>
          <a:xfrm>
            <a:off x="0" y="1676400"/>
            <a:ext cx="8991600" cy="4278094"/>
          </a:xfrm>
          <a:prstGeom prst="rect">
            <a:avLst/>
          </a:prstGeom>
        </p:spPr>
        <p:txBody>
          <a:bodyPr wrap="square">
            <a:spAutoFit/>
          </a:bodyPr>
          <a:lstStyle/>
          <a:p>
            <a:r>
              <a:rPr lang="en-US" sz="2400" dirty="0"/>
              <a:t>The Millennial Generation</a:t>
            </a:r>
          </a:p>
          <a:p>
            <a:pPr lvl="1"/>
            <a:r>
              <a:rPr lang="en-US" sz="1600" dirty="0" smtClean="0"/>
              <a:t>The </a:t>
            </a:r>
            <a:r>
              <a:rPr lang="en-US" sz="1600" dirty="0"/>
              <a:t>largest and most diverse generation in American history</a:t>
            </a:r>
          </a:p>
          <a:p>
            <a:pPr lvl="1"/>
            <a:r>
              <a:rPr lang="en-US" sz="1600" dirty="0"/>
              <a:t>40% of Millennials are African American, Latino, Asian or racially-mixed compared to only 25% of the next two older generations. </a:t>
            </a:r>
          </a:p>
          <a:p>
            <a:r>
              <a:rPr lang="en-US" sz="2400" dirty="0"/>
              <a:t>Millennials are </a:t>
            </a:r>
            <a:r>
              <a:rPr lang="en-US" sz="2400" dirty="0" smtClean="0"/>
              <a:t>multimodal</a:t>
            </a:r>
            <a:r>
              <a:rPr lang="en-US" dirty="0" smtClean="0"/>
              <a:t> </a:t>
            </a:r>
          </a:p>
          <a:p>
            <a:r>
              <a:rPr lang="en-US" dirty="0"/>
              <a:t> </a:t>
            </a:r>
            <a:r>
              <a:rPr lang="en-US" dirty="0" smtClean="0"/>
              <a:t>         They </a:t>
            </a:r>
            <a:r>
              <a:rPr lang="en-US" dirty="0"/>
              <a:t>choose the best transportation mode (driving, transit, bike, or walk) based on </a:t>
            </a:r>
            <a:r>
              <a:rPr lang="en-US" dirty="0" smtClean="0"/>
              <a:t>the          	trip </a:t>
            </a:r>
            <a:r>
              <a:rPr lang="en-US" dirty="0"/>
              <a:t>they are planning to take.</a:t>
            </a:r>
          </a:p>
          <a:p>
            <a:r>
              <a:rPr lang="en-US" dirty="0"/>
              <a:t> </a:t>
            </a:r>
            <a:r>
              <a:rPr lang="en-US" dirty="0" smtClean="0"/>
              <a:t>          Public </a:t>
            </a:r>
            <a:r>
              <a:rPr lang="en-US" dirty="0"/>
              <a:t>transportation options is the mode of Transportation millennials are choosing</a:t>
            </a:r>
          </a:p>
          <a:p>
            <a:r>
              <a:rPr lang="en-US" dirty="0"/>
              <a:t> </a:t>
            </a:r>
            <a:r>
              <a:rPr lang="en-US" dirty="0" smtClean="0"/>
              <a:t>          Mass </a:t>
            </a:r>
            <a:r>
              <a:rPr lang="en-US" dirty="0"/>
              <a:t>Transit allows Millennials to get to work as well as </a:t>
            </a:r>
            <a:r>
              <a:rPr lang="en-US" dirty="0" smtClean="0"/>
              <a:t>play      </a:t>
            </a:r>
            <a:r>
              <a:rPr lang="en-US" sz="1600" dirty="0" smtClean="0"/>
              <a:t>	</a:t>
            </a:r>
          </a:p>
          <a:p>
            <a:r>
              <a:rPr lang="en-US" sz="1600" dirty="0"/>
              <a:t>	</a:t>
            </a:r>
            <a:r>
              <a:rPr lang="en-US" sz="1600" dirty="0" smtClean="0"/>
              <a:t>Rather </a:t>
            </a:r>
            <a:r>
              <a:rPr lang="en-US" sz="1600" dirty="0"/>
              <a:t>not be bothered by driving and finding a parking space</a:t>
            </a:r>
          </a:p>
          <a:p>
            <a:r>
              <a:rPr lang="en-US" sz="2400" dirty="0"/>
              <a:t>Reasons and motivations for transportation </a:t>
            </a:r>
            <a:r>
              <a:rPr lang="en-US" sz="2400" dirty="0" smtClean="0"/>
              <a:t>choices</a:t>
            </a:r>
            <a:endParaRPr lang="en-US" dirty="0"/>
          </a:p>
          <a:p>
            <a:pPr lvl="1"/>
            <a:r>
              <a:rPr lang="en-US" sz="1600" dirty="0"/>
              <a:t>46% Need to save money for the </a:t>
            </a:r>
            <a:r>
              <a:rPr lang="en-US" sz="1600" dirty="0" smtClean="0"/>
              <a:t>future - </a:t>
            </a:r>
            <a:r>
              <a:rPr lang="en-US" sz="1400" dirty="0" smtClean="0"/>
              <a:t>Unlike </a:t>
            </a:r>
            <a:r>
              <a:rPr lang="en-US" sz="1400" dirty="0"/>
              <a:t>baby boomers who normally started saving in the mid 30’s</a:t>
            </a:r>
          </a:p>
          <a:p>
            <a:pPr lvl="1"/>
            <a:r>
              <a:rPr lang="en-US" sz="1600" dirty="0"/>
              <a:t>46% convenience </a:t>
            </a:r>
            <a:r>
              <a:rPr lang="en-US" sz="1600" dirty="0" smtClean="0"/>
              <a:t>- </a:t>
            </a:r>
            <a:r>
              <a:rPr lang="en-US" sz="1400" dirty="0" smtClean="0"/>
              <a:t>Can </a:t>
            </a:r>
            <a:r>
              <a:rPr lang="en-US" sz="1400" dirty="0"/>
              <a:t>stay connected with friends</a:t>
            </a:r>
          </a:p>
          <a:p>
            <a:pPr lvl="1"/>
            <a:r>
              <a:rPr lang="en-US" sz="1600" dirty="0"/>
              <a:t>44% want to go </a:t>
            </a:r>
            <a:r>
              <a:rPr lang="en-US" sz="1600" dirty="0" smtClean="0"/>
              <a:t>places - </a:t>
            </a:r>
            <a:r>
              <a:rPr lang="en-US" sz="1400" dirty="0"/>
              <a:t>like the gym, dinner and </a:t>
            </a:r>
            <a:r>
              <a:rPr lang="en-US" sz="1400" dirty="0" smtClean="0"/>
              <a:t>vacations and a car </a:t>
            </a:r>
            <a:r>
              <a:rPr lang="en-US" sz="1400" dirty="0"/>
              <a:t>could prevent this </a:t>
            </a:r>
          </a:p>
          <a:p>
            <a:pPr lvl="1"/>
            <a:r>
              <a:rPr lang="en-US" sz="1600" dirty="0"/>
              <a:t>35% want to live in a community where it just makes sense to use transit. </a:t>
            </a:r>
          </a:p>
        </p:txBody>
      </p:sp>
      <p:sp>
        <p:nvSpPr>
          <p:cNvPr id="4" name="Rectangle 3"/>
          <p:cNvSpPr/>
          <p:nvPr/>
        </p:nvSpPr>
        <p:spPr>
          <a:xfrm>
            <a:off x="76200" y="6488668"/>
            <a:ext cx="4724400" cy="369332"/>
          </a:xfrm>
          <a:prstGeom prst="rect">
            <a:avLst/>
          </a:prstGeom>
        </p:spPr>
        <p:txBody>
          <a:bodyPr wrap="square">
            <a:spAutoFit/>
          </a:bodyPr>
          <a:lstStyle/>
          <a:p>
            <a:r>
              <a:rPr lang="en-US" dirty="0"/>
              <a:t>Information courtesy of Mike Albin - SICPA</a:t>
            </a:r>
          </a:p>
        </p:txBody>
      </p:sp>
    </p:spTree>
    <p:extLst>
      <p:ext uri="{BB962C8B-B14F-4D97-AF65-F5344CB8AC3E}">
        <p14:creationId xmlns:p14="http://schemas.microsoft.com/office/powerpoint/2010/main" val="382894275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6958013" cy="1342430"/>
          </a:xfrm>
        </p:spPr>
        <p:txBody>
          <a:bodyPr/>
          <a:lstStyle/>
          <a:p>
            <a:r>
              <a:rPr lang="fr-CH" altLang="en-US" dirty="0" err="1">
                <a:solidFill>
                  <a:srgbClr val="056BA3"/>
                </a:solidFill>
              </a:rPr>
              <a:t>Millennials</a:t>
            </a:r>
            <a:r>
              <a:rPr lang="fr-CH" altLang="en-US" dirty="0">
                <a:solidFill>
                  <a:srgbClr val="056BA3"/>
                </a:solidFill>
              </a:rPr>
              <a:t> are </a:t>
            </a:r>
            <a:r>
              <a:rPr lang="fr-CH" altLang="en-US" dirty="0" err="1">
                <a:solidFill>
                  <a:srgbClr val="056BA3"/>
                </a:solidFill>
              </a:rPr>
              <a:t>our</a:t>
            </a:r>
            <a:r>
              <a:rPr lang="fr-CH" altLang="en-US" dirty="0">
                <a:solidFill>
                  <a:srgbClr val="056BA3"/>
                </a:solidFill>
              </a:rPr>
              <a:t> future – WE MUST LISTEN</a:t>
            </a:r>
            <a:endParaRPr lang="en-US" dirty="0"/>
          </a:p>
        </p:txBody>
      </p:sp>
      <p:sp>
        <p:nvSpPr>
          <p:cNvPr id="3" name="Rectangle 2"/>
          <p:cNvSpPr/>
          <p:nvPr/>
        </p:nvSpPr>
        <p:spPr>
          <a:xfrm>
            <a:off x="0" y="1600200"/>
            <a:ext cx="4191000" cy="4647426"/>
          </a:xfrm>
          <a:prstGeom prst="rect">
            <a:avLst/>
          </a:prstGeom>
        </p:spPr>
        <p:txBody>
          <a:bodyPr wrap="square">
            <a:spAutoFit/>
          </a:bodyPr>
          <a:lstStyle/>
          <a:p>
            <a:r>
              <a:rPr lang="en-US" sz="2400" dirty="0"/>
              <a:t>61% want more reliable mass transportation systems</a:t>
            </a:r>
          </a:p>
          <a:p>
            <a:pPr lvl="2"/>
            <a:r>
              <a:rPr lang="en-US" sz="1600" dirty="0"/>
              <a:t>Compared to 35% of baby boomers</a:t>
            </a:r>
          </a:p>
          <a:p>
            <a:r>
              <a:rPr lang="en-US" sz="2400" dirty="0"/>
              <a:t>55% want real-time updates</a:t>
            </a:r>
          </a:p>
          <a:p>
            <a:pPr lvl="2"/>
            <a:r>
              <a:rPr lang="en-US" sz="1600" dirty="0"/>
              <a:t>Compared to 18% of baby boomers</a:t>
            </a:r>
          </a:p>
          <a:p>
            <a:r>
              <a:rPr lang="en-US" sz="2400" dirty="0"/>
              <a:t>75% want better/faster Wi-Fi connections</a:t>
            </a:r>
          </a:p>
          <a:p>
            <a:pPr lvl="2"/>
            <a:r>
              <a:rPr lang="en-US" sz="1600" dirty="0"/>
              <a:t>Compared to 65% of baby boomers</a:t>
            </a:r>
          </a:p>
          <a:p>
            <a:r>
              <a:rPr lang="en-US" sz="2400" dirty="0"/>
              <a:t>44% want a less stressful work place</a:t>
            </a:r>
          </a:p>
          <a:p>
            <a:pPr lvl="2"/>
            <a:r>
              <a:rPr lang="en-US" sz="1600" dirty="0"/>
              <a:t>Compared to 68% of Baby boomers</a:t>
            </a:r>
          </a:p>
          <a:p>
            <a:r>
              <a:rPr lang="en-US" sz="2400" dirty="0"/>
              <a:t>48% want more vacation time to travel and see the world</a:t>
            </a:r>
          </a:p>
          <a:p>
            <a:pPr lvl="2"/>
            <a:r>
              <a:rPr lang="en-US" sz="1600" dirty="0"/>
              <a:t>Compared to 31% of baby boomers</a:t>
            </a:r>
          </a:p>
        </p:txBody>
      </p:sp>
      <p:sp>
        <p:nvSpPr>
          <p:cNvPr id="4" name="Rectangle 3"/>
          <p:cNvSpPr/>
          <p:nvPr/>
        </p:nvSpPr>
        <p:spPr>
          <a:xfrm>
            <a:off x="76200" y="6488668"/>
            <a:ext cx="4724400" cy="369332"/>
          </a:xfrm>
          <a:prstGeom prst="rect">
            <a:avLst/>
          </a:prstGeom>
        </p:spPr>
        <p:txBody>
          <a:bodyPr wrap="square">
            <a:spAutoFit/>
          </a:bodyPr>
          <a:lstStyle/>
          <a:p>
            <a:r>
              <a:rPr lang="en-US" dirty="0"/>
              <a:t>Information courtesy of Mike Albin - SICPA</a:t>
            </a:r>
          </a:p>
        </p:txBody>
      </p:sp>
      <p:sp>
        <p:nvSpPr>
          <p:cNvPr id="5" name="Rectangle 4"/>
          <p:cNvSpPr/>
          <p:nvPr/>
        </p:nvSpPr>
        <p:spPr>
          <a:xfrm>
            <a:off x="4191000" y="1670769"/>
            <a:ext cx="4114800" cy="4585871"/>
          </a:xfrm>
          <a:prstGeom prst="rect">
            <a:avLst/>
          </a:prstGeom>
        </p:spPr>
        <p:txBody>
          <a:bodyPr wrap="square">
            <a:spAutoFit/>
          </a:bodyPr>
          <a:lstStyle/>
          <a:p>
            <a:r>
              <a:rPr lang="en-US" sz="2400" kern="0" dirty="0"/>
              <a:t>40% want to own a home</a:t>
            </a:r>
          </a:p>
          <a:p>
            <a:pPr lvl="2"/>
            <a:r>
              <a:rPr lang="en-US" sz="1600" kern="0" dirty="0"/>
              <a:t>Compared to 92% of baby boomers</a:t>
            </a:r>
          </a:p>
          <a:p>
            <a:r>
              <a:rPr lang="en-US" sz="2400" kern="0" dirty="0"/>
              <a:t>38% want eat healthy and exercise</a:t>
            </a:r>
          </a:p>
          <a:p>
            <a:pPr lvl="2"/>
            <a:r>
              <a:rPr lang="en-US" sz="1600" kern="0" dirty="0"/>
              <a:t>Compared to 22% of baby boomers</a:t>
            </a:r>
          </a:p>
          <a:p>
            <a:r>
              <a:rPr lang="en-US" sz="2400" kern="0" dirty="0"/>
              <a:t>30% want to own at least one television</a:t>
            </a:r>
          </a:p>
          <a:p>
            <a:pPr lvl="2"/>
            <a:r>
              <a:rPr lang="en-US" sz="1600" kern="0" dirty="0"/>
              <a:t>Compared to 91% of baby boomers</a:t>
            </a:r>
          </a:p>
          <a:p>
            <a:r>
              <a:rPr lang="en-US" sz="2400" kern="0" dirty="0"/>
              <a:t>30% want to own a car</a:t>
            </a:r>
          </a:p>
          <a:p>
            <a:pPr lvl="2"/>
            <a:r>
              <a:rPr lang="en-US" sz="1600" kern="0" dirty="0"/>
              <a:t>Compared to 89% of baby boomers</a:t>
            </a:r>
          </a:p>
          <a:p>
            <a:r>
              <a:rPr lang="en-US" sz="2400" kern="0" dirty="0"/>
              <a:t>34% feel social media is the way to network</a:t>
            </a:r>
          </a:p>
          <a:p>
            <a:pPr lvl="2"/>
            <a:r>
              <a:rPr lang="en-US" sz="1600" kern="0" dirty="0"/>
              <a:t>Compared to 16% of baby boomers</a:t>
            </a:r>
            <a:r>
              <a:rPr lang="en-US" sz="2000" kern="0" dirty="0"/>
              <a:t>	</a:t>
            </a:r>
          </a:p>
        </p:txBody>
      </p:sp>
    </p:spTree>
    <p:extLst>
      <p:ext uri="{BB962C8B-B14F-4D97-AF65-F5344CB8AC3E}">
        <p14:creationId xmlns:p14="http://schemas.microsoft.com/office/powerpoint/2010/main" val="98547556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6981825" cy="1295400"/>
          </a:xfrm>
        </p:spPr>
        <p:txBody>
          <a:bodyPr/>
          <a:lstStyle/>
          <a:p>
            <a:r>
              <a:rPr lang="en-US" dirty="0">
                <a:solidFill>
                  <a:srgbClr val="056BA3"/>
                </a:solidFill>
              </a:rPr>
              <a:t>Top 5 modes of transportation for Millennials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461419" cy="4917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 y="6400800"/>
            <a:ext cx="4142801" cy="369332"/>
          </a:xfrm>
          <a:prstGeom prst="rect">
            <a:avLst/>
          </a:prstGeom>
        </p:spPr>
        <p:txBody>
          <a:bodyPr wrap="none">
            <a:spAutoFit/>
          </a:bodyPr>
          <a:lstStyle/>
          <a:p>
            <a:r>
              <a:rPr lang="en-US" dirty="0"/>
              <a:t>Information courtesy of Mike Albin - SICPA</a:t>
            </a:r>
          </a:p>
        </p:txBody>
      </p:sp>
    </p:spTree>
    <p:extLst>
      <p:ext uri="{BB962C8B-B14F-4D97-AF65-F5344CB8AC3E}">
        <p14:creationId xmlns:p14="http://schemas.microsoft.com/office/powerpoint/2010/main" val="160577847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$1,000,000 Question</a:t>
            </a:r>
            <a:endParaRPr lang="en-US" dirty="0"/>
          </a:p>
        </p:txBody>
      </p:sp>
      <p:sp>
        <p:nvSpPr>
          <p:cNvPr id="3" name="Rectangle 2"/>
          <p:cNvSpPr/>
          <p:nvPr/>
        </p:nvSpPr>
        <p:spPr>
          <a:xfrm>
            <a:off x="0" y="1600200"/>
            <a:ext cx="8954911" cy="5509200"/>
          </a:xfrm>
          <a:prstGeom prst="rect">
            <a:avLst/>
          </a:prstGeom>
        </p:spPr>
        <p:txBody>
          <a:bodyPr wrap="square">
            <a:spAutoFit/>
          </a:bodyPr>
          <a:lstStyle/>
          <a:p>
            <a:pPr marL="457200" indent="-457200">
              <a:buFont typeface="Arial" panose="020B0604020202020204" pitchFamily="34" charset="0"/>
              <a:buChar char="•"/>
            </a:pPr>
            <a:r>
              <a:rPr lang="en-US" sz="3600" dirty="0" smtClean="0"/>
              <a:t>How do we sustain the funding for future highway infrastructure needs?</a:t>
            </a:r>
          </a:p>
          <a:p>
            <a:pPr marL="914400" lvl="1" indent="-457200">
              <a:buFont typeface="Arial" panose="020B0604020202020204" pitchFamily="34" charset="0"/>
              <a:buChar char="•"/>
            </a:pPr>
            <a:r>
              <a:rPr lang="en-US" sz="2800" dirty="0" smtClean="0"/>
              <a:t>Maintain status quo and rely solely on fuel taxes?</a:t>
            </a:r>
          </a:p>
          <a:p>
            <a:pPr marL="914400" lvl="1" indent="-457200">
              <a:buFont typeface="Arial" panose="020B0604020202020204" pitchFamily="34" charset="0"/>
              <a:buChar char="•"/>
            </a:pPr>
            <a:r>
              <a:rPr lang="en-US" sz="2800" dirty="0" smtClean="0"/>
              <a:t>VMT’s?</a:t>
            </a:r>
          </a:p>
          <a:p>
            <a:pPr marL="914400" lvl="1" indent="-457200">
              <a:buFont typeface="Arial" panose="020B0604020202020204" pitchFamily="34" charset="0"/>
              <a:buChar char="•"/>
            </a:pPr>
            <a:r>
              <a:rPr lang="en-US" sz="2800" dirty="0" smtClean="0"/>
              <a:t>Virtual Tolling?</a:t>
            </a:r>
          </a:p>
          <a:p>
            <a:pPr marL="914400" lvl="1" indent="-457200">
              <a:buFont typeface="Arial" panose="020B0604020202020204" pitchFamily="34" charset="0"/>
              <a:buChar char="•"/>
            </a:pPr>
            <a:r>
              <a:rPr lang="en-US" sz="2800" dirty="0" smtClean="0"/>
              <a:t>Parking meters for electric vehicle charging stations?</a:t>
            </a:r>
          </a:p>
          <a:p>
            <a:pPr marL="914400" lvl="1" indent="-457200">
              <a:buFont typeface="Arial" panose="020B0604020202020204" pitchFamily="34" charset="0"/>
              <a:buChar char="•"/>
            </a:pPr>
            <a:r>
              <a:rPr lang="en-US" sz="2800" dirty="0" smtClean="0"/>
              <a:t>What if hybrid technology is combined with solar?</a:t>
            </a:r>
          </a:p>
          <a:p>
            <a:pPr marL="914400" lvl="1" indent="-457200">
              <a:buFont typeface="Arial" panose="020B0604020202020204" pitchFamily="34" charset="0"/>
              <a:buChar char="•"/>
            </a:pPr>
            <a:r>
              <a:rPr lang="en-US" sz="2800" dirty="0" smtClean="0"/>
              <a:t>Combination of multiple taxing sources?</a:t>
            </a:r>
          </a:p>
          <a:p>
            <a:pPr marL="914400" lvl="1" indent="-457200">
              <a:buFont typeface="Arial" panose="020B0604020202020204" pitchFamily="34" charset="0"/>
              <a:buChar char="•"/>
            </a:pPr>
            <a:r>
              <a:rPr lang="en-US" sz="2800" dirty="0" smtClean="0"/>
              <a:t>???</a:t>
            </a:r>
          </a:p>
          <a:p>
            <a:pPr marL="1371600" lvl="2" indent="-457200">
              <a:buFont typeface="Arial" panose="020B0604020202020204" pitchFamily="34" charset="0"/>
              <a:buChar char="•"/>
            </a:pPr>
            <a:r>
              <a:rPr lang="en-US" sz="2800" dirty="0" smtClean="0"/>
              <a:t>THE FUTURE IS HERE…THE FUTURE IS NOW…ARE YOU READY?</a:t>
            </a:r>
          </a:p>
          <a:p>
            <a:pPr marL="914400" lvl="1"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705666002"/>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Final Thought </a:t>
            </a:r>
            <a:br>
              <a:rPr lang="en-US" dirty="0" smtClean="0"/>
            </a:br>
            <a:r>
              <a:rPr lang="en-US" dirty="0"/>
              <a:t> </a:t>
            </a:r>
            <a:r>
              <a:rPr lang="en-US" dirty="0" smtClean="0"/>
              <a:t>          by </a:t>
            </a:r>
            <a:r>
              <a:rPr lang="en-US" dirty="0" err="1" smtClean="0"/>
              <a:t>Deiter</a:t>
            </a:r>
            <a:r>
              <a:rPr lang="en-US" dirty="0" smtClean="0"/>
              <a:t> Bohn, </a:t>
            </a:r>
            <a:r>
              <a:rPr lang="en-US" i="1" dirty="0" smtClean="0"/>
              <a:t>The Verge</a:t>
            </a:r>
            <a:r>
              <a:rPr lang="en-US" dirty="0" smtClean="0"/>
              <a:t/>
            </a:r>
            <a:br>
              <a:rPr lang="en-US" dirty="0" smtClean="0"/>
            </a:br>
            <a:endParaRPr lang="en-US" dirty="0"/>
          </a:p>
        </p:txBody>
      </p:sp>
      <p:sp>
        <p:nvSpPr>
          <p:cNvPr id="3" name="Rectangle 2"/>
          <p:cNvSpPr/>
          <p:nvPr/>
        </p:nvSpPr>
        <p:spPr>
          <a:xfrm>
            <a:off x="0" y="2590800"/>
            <a:ext cx="8991600" cy="4154984"/>
          </a:xfrm>
          <a:prstGeom prst="rect">
            <a:avLst/>
          </a:prstGeom>
        </p:spPr>
        <p:txBody>
          <a:bodyPr wrap="square">
            <a:spAutoFit/>
          </a:bodyPr>
          <a:lstStyle/>
          <a:p>
            <a:r>
              <a:rPr lang="en-US" sz="4400" dirty="0">
                <a:latin typeface="Times New Roman" panose="02020603050405020304" pitchFamily="18" charset="0"/>
                <a:ea typeface="Times New Roman" panose="02020603050405020304" pitchFamily="18" charset="0"/>
              </a:rPr>
              <a:t>“And the thought that kept occurring to me is how little everybody knew about what was about to happen to the smartphone industry before the iPhone came along. Nobody knew what they didn’t know.” </a:t>
            </a:r>
            <a:r>
              <a:rPr lang="en-US" sz="4400" b="1" dirty="0">
                <a:latin typeface="Times New Roman" panose="02020603050405020304" pitchFamily="18" charset="0"/>
                <a:ea typeface="Times New Roman" panose="02020603050405020304" pitchFamily="18" charset="0"/>
              </a:rPr>
              <a:t> </a:t>
            </a:r>
            <a:endParaRPr lang="en-US" sz="4400"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361726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IFTA</a:t>
            </a:r>
            <a:endParaRPr lang="en-US" dirty="0"/>
          </a:p>
        </p:txBody>
      </p:sp>
      <p:sp>
        <p:nvSpPr>
          <p:cNvPr id="3" name="TextBox 2"/>
          <p:cNvSpPr txBox="1"/>
          <p:nvPr/>
        </p:nvSpPr>
        <p:spPr>
          <a:xfrm>
            <a:off x="3517" y="1828800"/>
            <a:ext cx="8291745" cy="4530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41093" indent="-241093" defTabSz="410751" hangingPunct="0">
              <a:buFont typeface="Arial" panose="020B0604020202020204" pitchFamily="34" charset="0"/>
              <a:buChar char="•"/>
            </a:pPr>
            <a:r>
              <a:rPr lang="en-US" sz="3200" dirty="0">
                <a:latin typeface="Arial Black" panose="020B0A04020102020204" pitchFamily="34" charset="0"/>
              </a:rPr>
              <a:t>Founded 1983:</a:t>
            </a:r>
          </a:p>
          <a:p>
            <a:pPr marL="241093" indent="-241093" defTabSz="410751" hangingPunct="0">
              <a:buFont typeface="Arial" panose="020B0604020202020204" pitchFamily="34" charset="0"/>
              <a:buChar char="•"/>
            </a:pPr>
            <a:endParaRPr lang="en-US" sz="3200" dirty="0">
              <a:latin typeface="Arial Black" panose="020B0A04020102020204" pitchFamily="34" charset="0"/>
            </a:endParaRPr>
          </a:p>
          <a:p>
            <a:pPr marL="241093" indent="-241093" defTabSz="410751" hangingPunct="0">
              <a:buFont typeface="Arial" panose="020B0604020202020204" pitchFamily="34" charset="0"/>
              <a:buChar char="•"/>
            </a:pPr>
            <a:r>
              <a:rPr lang="en-US" sz="3200" dirty="0">
                <a:latin typeface="Arial Black" panose="020B0A04020102020204" pitchFamily="34" charset="0"/>
              </a:rPr>
              <a:t>ISTEA 1991: Mandated membership by Sept 1996</a:t>
            </a:r>
          </a:p>
          <a:p>
            <a:pPr marL="241093" indent="-241093" defTabSz="410751" hangingPunct="0">
              <a:buFont typeface="Arial" panose="020B0604020202020204" pitchFamily="34" charset="0"/>
              <a:buChar char="•"/>
            </a:pPr>
            <a:endParaRPr lang="en-US" sz="3200" dirty="0">
              <a:latin typeface="Arial Black" panose="020B0A04020102020204" pitchFamily="34" charset="0"/>
            </a:endParaRPr>
          </a:p>
          <a:p>
            <a:pPr marL="241093" indent="-241093" defTabSz="410751" hangingPunct="0">
              <a:buFont typeface="Arial" panose="020B0604020202020204" pitchFamily="34" charset="0"/>
              <a:buChar char="•"/>
            </a:pPr>
            <a:r>
              <a:rPr lang="en-US" sz="3200" dirty="0">
                <a:latin typeface="Arial Black" panose="020B0A04020102020204" pitchFamily="34" charset="0"/>
              </a:rPr>
              <a:t>Current Membership: 1996  </a:t>
            </a:r>
            <a:r>
              <a:rPr lang="en-US" sz="3200" dirty="0" smtClean="0">
                <a:latin typeface="Arial Black" panose="020B0A04020102020204" pitchFamily="34" charset="0"/>
              </a:rPr>
              <a:t>(includes 48-Contiguous </a:t>
            </a:r>
            <a:r>
              <a:rPr lang="en-US" sz="3200" dirty="0">
                <a:latin typeface="Arial Black" panose="020B0A04020102020204" pitchFamily="34" charset="0"/>
              </a:rPr>
              <a:t>US States and 10 Canadian </a:t>
            </a:r>
            <a:r>
              <a:rPr lang="en-US" sz="3200" dirty="0" smtClean="0">
                <a:latin typeface="Arial Black" panose="020B0A04020102020204" pitchFamily="34" charset="0"/>
              </a:rPr>
              <a:t>Provinces)</a:t>
            </a:r>
            <a:endParaRPr lang="en-US" sz="3200" dirty="0">
              <a:latin typeface="Arial Black" panose="020B0A04020102020204" pitchFamily="34" charset="0"/>
            </a:endParaRPr>
          </a:p>
          <a:p>
            <a:pPr algn="ctr" defTabSz="410751" hangingPunct="0"/>
            <a:endParaRPr lang="en-US" sz="1687" dirty="0">
              <a:solidFill>
                <a:srgbClr val="414141"/>
              </a:solidFill>
              <a:latin typeface="Palatino"/>
              <a:ea typeface="Palatino"/>
              <a:cs typeface="Palatino"/>
              <a:sym typeface="Palatino"/>
            </a:endParaRPr>
          </a:p>
          <a:p>
            <a:pPr algn="ctr" defTabSz="410751" hangingPunct="0"/>
            <a:endParaRPr lang="en-US" sz="1687" dirty="0">
              <a:solidFill>
                <a:srgbClr val="414141"/>
              </a:solidFill>
              <a:latin typeface="Palatino"/>
              <a:ea typeface="Palatino"/>
              <a:cs typeface="Palatino"/>
              <a:sym typeface="Palatino"/>
            </a:endParaRPr>
          </a:p>
        </p:txBody>
      </p:sp>
    </p:spTree>
    <p:extLst>
      <p:ext uri="{BB962C8B-B14F-4D97-AF65-F5344CB8AC3E}">
        <p14:creationId xmlns:p14="http://schemas.microsoft.com/office/powerpoint/2010/main" val="185094326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Evolution of the Cell Phone</a:t>
            </a:r>
            <a:endParaRPr lang="en-US" dirty="0"/>
          </a:p>
        </p:txBody>
      </p:sp>
      <p:pic>
        <p:nvPicPr>
          <p:cNvPr id="1026" name="Picture 2" descr="3a788229-eec3-4ec9-a30c-b5f21dd9d1f8@dmv"/>
          <p:cNvPicPr>
            <a:picLocks noChangeAspect="1" noChangeArrowheads="1"/>
          </p:cNvPicPr>
          <p:nvPr/>
        </p:nvPicPr>
        <p:blipFill rotWithShape="1">
          <a:blip r:embed="rId2">
            <a:extLst>
              <a:ext uri="{28A0092B-C50C-407E-A947-70E740481C1C}">
                <a14:useLocalDpi xmlns:a14="http://schemas.microsoft.com/office/drawing/2010/main" val="0"/>
              </a:ext>
            </a:extLst>
          </a:blip>
          <a:srcRect t="22587" r="277" b="17042"/>
          <a:stretch/>
        </p:blipFill>
        <p:spPr bwMode="auto">
          <a:xfrm>
            <a:off x="357188" y="1600200"/>
            <a:ext cx="4827231" cy="513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16864" y="1600200"/>
            <a:ext cx="685800" cy="369332"/>
          </a:xfrm>
          <a:prstGeom prst="rect">
            <a:avLst/>
          </a:prstGeom>
          <a:noFill/>
        </p:spPr>
        <p:txBody>
          <a:bodyPr wrap="square" rtlCol="0">
            <a:spAutoFit/>
          </a:bodyPr>
          <a:lstStyle/>
          <a:p>
            <a:r>
              <a:rPr lang="en-US" dirty="0" smtClean="0"/>
              <a:t>1983</a:t>
            </a:r>
            <a:endParaRPr lang="en-US" dirty="0"/>
          </a:p>
        </p:txBody>
      </p:sp>
      <p:sp>
        <p:nvSpPr>
          <p:cNvPr id="4" name="Rectangle 3"/>
          <p:cNvSpPr/>
          <p:nvPr/>
        </p:nvSpPr>
        <p:spPr>
          <a:xfrm>
            <a:off x="2633943" y="1600200"/>
            <a:ext cx="652743" cy="369332"/>
          </a:xfrm>
          <a:prstGeom prst="rect">
            <a:avLst/>
          </a:prstGeom>
        </p:spPr>
        <p:txBody>
          <a:bodyPr wrap="none">
            <a:spAutoFit/>
          </a:bodyPr>
          <a:lstStyle/>
          <a:p>
            <a:r>
              <a:rPr lang="en-US" dirty="0" smtClean="0"/>
              <a:t>1989</a:t>
            </a:r>
            <a:endParaRPr lang="en-US" dirty="0"/>
          </a:p>
        </p:txBody>
      </p:sp>
      <p:sp>
        <p:nvSpPr>
          <p:cNvPr id="6" name="Rectangle 5"/>
          <p:cNvSpPr/>
          <p:nvPr/>
        </p:nvSpPr>
        <p:spPr>
          <a:xfrm>
            <a:off x="1828800" y="3135708"/>
            <a:ext cx="652743" cy="369332"/>
          </a:xfrm>
          <a:prstGeom prst="rect">
            <a:avLst/>
          </a:prstGeom>
        </p:spPr>
        <p:txBody>
          <a:bodyPr wrap="none">
            <a:spAutoFit/>
          </a:bodyPr>
          <a:lstStyle/>
          <a:p>
            <a:r>
              <a:rPr lang="en-US" dirty="0" smtClean="0"/>
              <a:t>1998</a:t>
            </a:r>
            <a:endParaRPr lang="en-US" dirty="0"/>
          </a:p>
        </p:txBody>
      </p:sp>
      <p:sp>
        <p:nvSpPr>
          <p:cNvPr id="7" name="Rectangle 6"/>
          <p:cNvSpPr/>
          <p:nvPr/>
        </p:nvSpPr>
        <p:spPr>
          <a:xfrm>
            <a:off x="1176057" y="4933035"/>
            <a:ext cx="652743" cy="369332"/>
          </a:xfrm>
          <a:prstGeom prst="rect">
            <a:avLst/>
          </a:prstGeom>
        </p:spPr>
        <p:txBody>
          <a:bodyPr wrap="none">
            <a:spAutoFit/>
          </a:bodyPr>
          <a:lstStyle/>
          <a:p>
            <a:r>
              <a:rPr lang="en-US" dirty="0" smtClean="0"/>
              <a:t>2004</a:t>
            </a:r>
            <a:endParaRPr lang="en-US" dirty="0"/>
          </a:p>
        </p:txBody>
      </p:sp>
      <p:sp>
        <p:nvSpPr>
          <p:cNvPr id="8" name="Rectangle 7"/>
          <p:cNvSpPr/>
          <p:nvPr/>
        </p:nvSpPr>
        <p:spPr>
          <a:xfrm>
            <a:off x="4225467" y="4779792"/>
            <a:ext cx="652743" cy="369332"/>
          </a:xfrm>
          <a:prstGeom prst="rect">
            <a:avLst/>
          </a:prstGeom>
        </p:spPr>
        <p:txBody>
          <a:bodyPr wrap="none">
            <a:spAutoFit/>
          </a:bodyPr>
          <a:lstStyle/>
          <a:p>
            <a:r>
              <a:rPr lang="en-US" dirty="0" smtClean="0"/>
              <a:t>2007</a:t>
            </a:r>
            <a:endParaRPr lang="en-US" dirty="0"/>
          </a:p>
        </p:txBody>
      </p:sp>
      <p:sp>
        <p:nvSpPr>
          <p:cNvPr id="9" name="Rectangle 8"/>
          <p:cNvSpPr/>
          <p:nvPr/>
        </p:nvSpPr>
        <p:spPr>
          <a:xfrm>
            <a:off x="4572000" y="1600200"/>
            <a:ext cx="652743" cy="369332"/>
          </a:xfrm>
          <a:prstGeom prst="rect">
            <a:avLst/>
          </a:prstGeom>
        </p:spPr>
        <p:txBody>
          <a:bodyPr wrap="none">
            <a:spAutoFit/>
          </a:bodyPr>
          <a:lstStyle/>
          <a:p>
            <a:r>
              <a:rPr lang="en-US" dirty="0" smtClean="0"/>
              <a:t>1993</a:t>
            </a:r>
            <a:endParaRPr lang="en-US" dirty="0"/>
          </a:p>
        </p:txBody>
      </p:sp>
      <p:sp>
        <p:nvSpPr>
          <p:cNvPr id="10" name="Rectangle 9"/>
          <p:cNvSpPr/>
          <p:nvPr/>
        </p:nvSpPr>
        <p:spPr>
          <a:xfrm>
            <a:off x="3444573" y="3241977"/>
            <a:ext cx="652743" cy="369332"/>
          </a:xfrm>
          <a:prstGeom prst="rect">
            <a:avLst/>
          </a:prstGeom>
        </p:spPr>
        <p:txBody>
          <a:bodyPr wrap="none">
            <a:spAutoFit/>
          </a:bodyPr>
          <a:lstStyle/>
          <a:p>
            <a:r>
              <a:rPr lang="en-US" dirty="0" smtClean="0"/>
              <a:t>2003</a:t>
            </a:r>
            <a:endParaRPr lang="en-US" dirty="0"/>
          </a:p>
        </p:txBody>
      </p:sp>
      <p:sp>
        <p:nvSpPr>
          <p:cNvPr id="11" name="Rectangle 10"/>
          <p:cNvSpPr/>
          <p:nvPr/>
        </p:nvSpPr>
        <p:spPr>
          <a:xfrm>
            <a:off x="5560689" y="1467383"/>
            <a:ext cx="3566303" cy="5262979"/>
          </a:xfrm>
          <a:prstGeom prst="rect">
            <a:avLst/>
          </a:prstGeom>
        </p:spPr>
        <p:txBody>
          <a:bodyPr wrap="square">
            <a:spAutoFit/>
          </a:bodyPr>
          <a:lstStyle/>
          <a:p>
            <a:r>
              <a:rPr lang="en-US" sz="2800" dirty="0" smtClean="0"/>
              <a:t>1983 – (1G) Talking</a:t>
            </a:r>
          </a:p>
          <a:p>
            <a:r>
              <a:rPr lang="en-US" sz="2800" dirty="0" smtClean="0"/>
              <a:t>1992 (2G) SMS (text)</a:t>
            </a:r>
          </a:p>
          <a:p>
            <a:r>
              <a:rPr lang="en-US" sz="2800" dirty="0" smtClean="0"/>
              <a:t>1996 Internet</a:t>
            </a:r>
          </a:p>
          <a:p>
            <a:r>
              <a:rPr lang="en-US" sz="2800" dirty="0" smtClean="0"/>
              <a:t>1999 Media (WAP)</a:t>
            </a:r>
          </a:p>
          <a:p>
            <a:r>
              <a:rPr lang="en-US" sz="2800" dirty="0" smtClean="0"/>
              <a:t>2001 (3G) in Japan</a:t>
            </a:r>
          </a:p>
          <a:p>
            <a:r>
              <a:rPr lang="en-US" sz="2800" dirty="0" smtClean="0"/>
              <a:t>2002 MM and Camera (sold US)</a:t>
            </a:r>
          </a:p>
          <a:p>
            <a:r>
              <a:rPr lang="en-US" sz="2800" dirty="0" smtClean="0"/>
              <a:t>2003 Blackberry (Color screen)</a:t>
            </a:r>
          </a:p>
          <a:p>
            <a:r>
              <a:rPr lang="en-US" sz="2800" dirty="0" smtClean="0"/>
              <a:t>2007 Apple iPhone 2009 (4G/LTE) in US</a:t>
            </a:r>
          </a:p>
          <a:p>
            <a:r>
              <a:rPr lang="en-US" sz="2800" dirty="0" smtClean="0"/>
              <a:t>20xx (5G) early 2020’s</a:t>
            </a:r>
            <a:endParaRPr lang="en-US" sz="2800" dirty="0"/>
          </a:p>
        </p:txBody>
      </p:sp>
    </p:spTree>
    <p:extLst>
      <p:ext uri="{BB962C8B-B14F-4D97-AF65-F5344CB8AC3E}">
        <p14:creationId xmlns:p14="http://schemas.microsoft.com/office/powerpoint/2010/main" val="332319358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K.I.S.S."/>
          <p:cNvSpPr txBox="1">
            <a:spLocks noGrp="1"/>
          </p:cNvSpPr>
          <p:nvPr>
            <p:ph type="title"/>
          </p:nvPr>
        </p:nvSpPr>
        <p:spPr>
          <a:prstGeom prst="rect">
            <a:avLst/>
          </a:prstGeom>
        </p:spPr>
        <p:txBody>
          <a:bodyPr/>
          <a:lstStyle/>
          <a:p>
            <a:r>
              <a:rPr lang="en-US" dirty="0" smtClean="0"/>
              <a:t>Similarities</a:t>
            </a:r>
            <a:endParaRPr dirty="0"/>
          </a:p>
        </p:txBody>
      </p:sp>
      <p:sp>
        <p:nvSpPr>
          <p:cNvPr id="3" name="TextBox 2"/>
          <p:cNvSpPr txBox="1"/>
          <p:nvPr/>
        </p:nvSpPr>
        <p:spPr>
          <a:xfrm flipH="1">
            <a:off x="949926" y="2245711"/>
            <a:ext cx="7390885" cy="3101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321457" indent="-321457" defTabSz="410751" hangingPunct="0">
              <a:buFont typeface="Arial" panose="020B0604020202020204" pitchFamily="34" charset="0"/>
              <a:buChar char="•"/>
            </a:pPr>
            <a:r>
              <a:rPr lang="en-US" sz="2812" dirty="0">
                <a:latin typeface="Arial Black" panose="020B0A04020102020204" pitchFamily="34" charset="0"/>
              </a:rPr>
              <a:t>“Debuted” in or near 1983</a:t>
            </a:r>
          </a:p>
          <a:p>
            <a:pPr marL="321457" indent="-321457" defTabSz="410751" hangingPunct="0">
              <a:buFont typeface="Arial" panose="020B0604020202020204" pitchFamily="34" charset="0"/>
              <a:buChar char="•"/>
            </a:pPr>
            <a:endParaRPr lang="en-US" sz="2812" dirty="0">
              <a:solidFill>
                <a:srgbClr val="414141"/>
              </a:solidFill>
              <a:latin typeface="Arial Black" panose="020B0A04020102020204" pitchFamily="34" charset="0"/>
              <a:sym typeface="Palatino"/>
            </a:endParaRPr>
          </a:p>
          <a:p>
            <a:pPr marL="321457" indent="-321457" defTabSz="410751" hangingPunct="0">
              <a:buFont typeface="Arial" panose="020B0604020202020204" pitchFamily="34" charset="0"/>
              <a:buChar char="•"/>
            </a:pPr>
            <a:r>
              <a:rPr lang="en-US" sz="2812" dirty="0">
                <a:latin typeface="Arial Black" panose="020B0A04020102020204" pitchFamily="34" charset="0"/>
              </a:rPr>
              <a:t>Gained momentum (blossomed) around millennium </a:t>
            </a:r>
          </a:p>
          <a:p>
            <a:pPr marL="321457" indent="-321457" defTabSz="410751" hangingPunct="0">
              <a:buFont typeface="Arial" panose="020B0604020202020204" pitchFamily="34" charset="0"/>
              <a:buChar char="•"/>
            </a:pPr>
            <a:endParaRPr lang="en-US" sz="2812" dirty="0">
              <a:solidFill>
                <a:srgbClr val="414141"/>
              </a:solidFill>
              <a:latin typeface="Arial Black" panose="020B0A04020102020204" pitchFamily="34" charset="0"/>
              <a:sym typeface="Palatino"/>
            </a:endParaRPr>
          </a:p>
          <a:p>
            <a:pPr marL="321457" indent="-321457" defTabSz="410751" hangingPunct="0">
              <a:buFont typeface="Arial" panose="020B0604020202020204" pitchFamily="34" charset="0"/>
              <a:buChar char="•"/>
            </a:pPr>
            <a:r>
              <a:rPr lang="en-US" sz="2812" dirty="0">
                <a:latin typeface="Arial Black" panose="020B0A04020102020204" pitchFamily="34" charset="0"/>
              </a:rPr>
              <a:t>All are </a:t>
            </a:r>
            <a:r>
              <a:rPr lang="en-US" sz="2812" dirty="0" smtClean="0">
                <a:latin typeface="Arial Black" panose="020B0A04020102020204" pitchFamily="34" charset="0"/>
              </a:rPr>
              <a:t>strongly driven </a:t>
            </a:r>
            <a:r>
              <a:rPr lang="en-US" sz="2812" dirty="0">
                <a:latin typeface="Arial Black" panose="020B0A04020102020204" pitchFamily="34" charset="0"/>
              </a:rPr>
              <a:t>by technology advances</a:t>
            </a:r>
            <a:endParaRPr lang="en-US" sz="2812" dirty="0">
              <a:solidFill>
                <a:srgbClr val="414141"/>
              </a:solidFill>
              <a:latin typeface="Arial Black" panose="020B0A04020102020204" pitchFamily="34" charset="0"/>
              <a:sym typeface="Palatino"/>
            </a:endParaRPr>
          </a:p>
        </p:txBody>
      </p:sp>
    </p:spTree>
    <p:extLst>
      <p:ext uri="{BB962C8B-B14F-4D97-AF65-F5344CB8AC3E}">
        <p14:creationId xmlns:p14="http://schemas.microsoft.com/office/powerpoint/2010/main" val="228800986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TextBox 2"/>
          <p:cNvSpPr txBox="1"/>
          <p:nvPr/>
        </p:nvSpPr>
        <p:spPr>
          <a:xfrm>
            <a:off x="250625" y="1643432"/>
            <a:ext cx="9038116" cy="44805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9" tIns="35719" rIns="35719" bIns="35719" numCol="1" spcCol="38100" rtlCol="0" anchor="ctr">
            <a:spAutoFit/>
          </a:bodyPr>
          <a:lstStyle/>
          <a:p>
            <a:pPr marL="321457" indent="-321457" defTabSz="410751" hangingPunct="0">
              <a:buFont typeface="Arial" panose="020B0604020202020204" pitchFamily="34" charset="0"/>
              <a:buChar char="•"/>
            </a:pPr>
            <a:r>
              <a:rPr lang="en-US" sz="2800" dirty="0">
                <a:sym typeface="Palatino"/>
              </a:rPr>
              <a:t>Millennials: Adapt and embrace technology changes</a:t>
            </a:r>
          </a:p>
          <a:p>
            <a:pPr marL="321457" lvl="5" indent="-321457">
              <a:buFont typeface="Arial" panose="020B0604020202020204" pitchFamily="34" charset="0"/>
              <a:buChar char="•"/>
            </a:pPr>
            <a:r>
              <a:rPr lang="en-US" sz="2531" dirty="0"/>
              <a:t>      Willing to pay for </a:t>
            </a:r>
            <a:r>
              <a:rPr lang="en-US" sz="2531" dirty="0" smtClean="0"/>
              <a:t>latest/greatest technology </a:t>
            </a:r>
            <a:r>
              <a:rPr lang="en-US" sz="2531" dirty="0"/>
              <a:t>releases</a:t>
            </a:r>
          </a:p>
          <a:p>
            <a:pPr marL="321457" lvl="5" indent="-321457">
              <a:buFont typeface="Arial" panose="020B0604020202020204" pitchFamily="34" charset="0"/>
              <a:buChar char="•"/>
            </a:pPr>
            <a:r>
              <a:rPr lang="en-US" sz="2531" dirty="0">
                <a:sym typeface="Palatino"/>
              </a:rPr>
              <a:t>      </a:t>
            </a:r>
            <a:r>
              <a:rPr lang="en-US" sz="2531" dirty="0" smtClean="0">
                <a:sym typeface="Palatino"/>
              </a:rPr>
              <a:t>Motivated </a:t>
            </a:r>
            <a:r>
              <a:rPr lang="en-US" sz="2531" dirty="0">
                <a:sym typeface="Palatino"/>
              </a:rPr>
              <a:t>and </a:t>
            </a:r>
            <a:r>
              <a:rPr lang="en-US" sz="2531" dirty="0" smtClean="0">
                <a:sym typeface="Palatino"/>
              </a:rPr>
              <a:t>challenged </a:t>
            </a:r>
            <a:r>
              <a:rPr lang="en-US" sz="2531" dirty="0">
                <a:sym typeface="Palatino"/>
              </a:rPr>
              <a:t>by advances in technology</a:t>
            </a:r>
          </a:p>
          <a:p>
            <a:pPr marL="321457" indent="-321457" defTabSz="410751" hangingPunct="0">
              <a:buFont typeface="Arial" panose="020B0604020202020204" pitchFamily="34" charset="0"/>
              <a:buChar char="•"/>
            </a:pPr>
            <a:endParaRPr lang="en-US" sz="2531" dirty="0"/>
          </a:p>
          <a:p>
            <a:pPr marL="321457" indent="-321457" defTabSz="410751" hangingPunct="0">
              <a:buFont typeface="Arial" panose="020B0604020202020204" pitchFamily="34" charset="0"/>
              <a:buChar char="•"/>
            </a:pPr>
            <a:r>
              <a:rPr lang="en-US" sz="2800" dirty="0">
                <a:sym typeface="Palatino"/>
              </a:rPr>
              <a:t>IFTA: Dependent upon membership to embrace changes</a:t>
            </a:r>
          </a:p>
          <a:p>
            <a:pPr marL="321457" lvl="1" indent="-321457">
              <a:buFont typeface="Arial" panose="020B0604020202020204" pitchFamily="34" charset="0"/>
              <a:buChar char="•"/>
            </a:pPr>
            <a:r>
              <a:rPr lang="en-US" sz="2531" dirty="0"/>
              <a:t>       Ballots required to adopt change</a:t>
            </a:r>
          </a:p>
          <a:p>
            <a:pPr marL="321457" lvl="1" indent="-321457">
              <a:buFont typeface="Arial" panose="020B0604020202020204" pitchFamily="34" charset="0"/>
              <a:buChar char="•"/>
            </a:pPr>
            <a:r>
              <a:rPr lang="en-US" sz="2531" dirty="0">
                <a:sym typeface="Palatino"/>
              </a:rPr>
              <a:t>       Programming costs hinder acceptance of changes</a:t>
            </a:r>
          </a:p>
          <a:p>
            <a:pPr marL="321457" indent="-321457" defTabSz="410751" hangingPunct="0">
              <a:buFont typeface="Arial" panose="020B0604020202020204" pitchFamily="34" charset="0"/>
              <a:buChar char="•"/>
            </a:pPr>
            <a:endParaRPr lang="en-US" sz="2531" dirty="0"/>
          </a:p>
          <a:p>
            <a:pPr marL="321457" indent="-321457" defTabSz="410751" hangingPunct="0">
              <a:buFont typeface="Arial" panose="020B0604020202020204" pitchFamily="34" charset="0"/>
              <a:buChar char="•"/>
            </a:pPr>
            <a:r>
              <a:rPr lang="en-US" sz="2800" dirty="0">
                <a:sym typeface="Palatino"/>
              </a:rPr>
              <a:t>Mobile technology: Partners with communication networks</a:t>
            </a:r>
          </a:p>
          <a:p>
            <a:pPr marL="321457" indent="-321457" defTabSz="410751" hangingPunct="0">
              <a:buFont typeface="Arial" panose="020B0604020202020204" pitchFamily="34" charset="0"/>
              <a:buChar char="•"/>
            </a:pPr>
            <a:r>
              <a:rPr lang="en-US" sz="2531" dirty="0"/>
              <a:t>       Fiber Optics/Cell Towers/Satellite </a:t>
            </a:r>
            <a:r>
              <a:rPr lang="en-US" sz="2531" dirty="0" smtClean="0"/>
              <a:t>Communications</a:t>
            </a:r>
            <a:endParaRPr lang="en-US" sz="2531" dirty="0"/>
          </a:p>
          <a:p>
            <a:pPr marL="321457" indent="-321457" defTabSz="410751" hangingPunct="0">
              <a:buFont typeface="Arial" panose="020B0604020202020204" pitchFamily="34" charset="0"/>
              <a:buChar char="•"/>
            </a:pPr>
            <a:r>
              <a:rPr lang="en-US" sz="2531" dirty="0">
                <a:sym typeface="Palatino"/>
              </a:rPr>
              <a:t>       High Tech </a:t>
            </a:r>
            <a:r>
              <a:rPr lang="en-US" sz="2531" dirty="0" smtClean="0">
                <a:sym typeface="Palatino"/>
              </a:rPr>
              <a:t>competition spurs new advancements</a:t>
            </a:r>
            <a:endParaRPr lang="en-US" sz="2531" dirty="0">
              <a:sym typeface="Palatino"/>
            </a:endParaRPr>
          </a:p>
        </p:txBody>
      </p:sp>
    </p:spTree>
    <p:extLst>
      <p:ext uri="{BB962C8B-B14F-4D97-AF65-F5344CB8AC3E}">
        <p14:creationId xmlns:p14="http://schemas.microsoft.com/office/powerpoint/2010/main" val="73842854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Vehicles</a:t>
            </a:r>
            <a:endParaRPr lang="en-US" dirty="0"/>
          </a:p>
        </p:txBody>
      </p:sp>
      <p:pic>
        <p:nvPicPr>
          <p:cNvPr id="3" name="bK76W1kH4jA"/>
          <p:cNvPicPr>
            <a:picLocks noRot="1" noChangeAspect="1"/>
          </p:cNvPicPr>
          <p:nvPr>
            <a:videoFile r:link="rId1"/>
          </p:nvPr>
        </p:nvPicPr>
        <p:blipFill>
          <a:blip r:embed="rId3"/>
          <a:stretch>
            <a:fillRect/>
          </a:stretch>
        </p:blipFill>
        <p:spPr>
          <a:xfrm>
            <a:off x="2209800" y="2819400"/>
            <a:ext cx="4572000" cy="2571750"/>
          </a:xfrm>
          <a:prstGeom prst="rect">
            <a:avLst/>
          </a:prstGeom>
        </p:spPr>
      </p:pic>
    </p:spTree>
    <p:extLst>
      <p:ext uri="{BB962C8B-B14F-4D97-AF65-F5344CB8AC3E}">
        <p14:creationId xmlns:p14="http://schemas.microsoft.com/office/powerpoint/2010/main" val="374454258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Stages of Automation</a:t>
            </a:r>
            <a:endParaRPr lang="en-US" dirty="0"/>
          </a:p>
        </p:txBody>
      </p:sp>
      <p:sp>
        <p:nvSpPr>
          <p:cNvPr id="3" name="TextBox 2"/>
          <p:cNvSpPr txBox="1"/>
          <p:nvPr/>
        </p:nvSpPr>
        <p:spPr>
          <a:xfrm>
            <a:off x="152400" y="1828800"/>
            <a:ext cx="8746369" cy="4832092"/>
          </a:xfrm>
          <a:prstGeom prst="rect">
            <a:avLst/>
          </a:prstGeom>
          <a:noFill/>
        </p:spPr>
        <p:txBody>
          <a:bodyPr wrap="none" rtlCol="0">
            <a:spAutoFit/>
          </a:bodyPr>
          <a:lstStyle/>
          <a:p>
            <a:r>
              <a:rPr lang="en-US" sz="2800" dirty="0" smtClean="0"/>
              <a:t>Level 0 – Human driver in complete control</a:t>
            </a:r>
          </a:p>
          <a:p>
            <a:endParaRPr lang="en-US" sz="2800" dirty="0" smtClean="0"/>
          </a:p>
          <a:p>
            <a:r>
              <a:rPr lang="en-US" sz="2800" dirty="0" smtClean="0"/>
              <a:t>Level 1 – Individual controls are automated-Human control</a:t>
            </a:r>
          </a:p>
          <a:p>
            <a:endParaRPr lang="en-US" sz="2800" dirty="0" smtClean="0"/>
          </a:p>
          <a:p>
            <a:r>
              <a:rPr lang="en-US" sz="2800" dirty="0" smtClean="0"/>
              <a:t>Level 2 – At least 2 functions automated in unison</a:t>
            </a:r>
          </a:p>
          <a:p>
            <a:endParaRPr lang="en-US" sz="2800" dirty="0" smtClean="0"/>
          </a:p>
          <a:p>
            <a:r>
              <a:rPr lang="en-US" sz="2800" dirty="0" smtClean="0"/>
              <a:t>Level 3 – Car is in control – Human on standby</a:t>
            </a:r>
          </a:p>
          <a:p>
            <a:endParaRPr lang="en-US" sz="2800" dirty="0" smtClean="0"/>
          </a:p>
          <a:p>
            <a:r>
              <a:rPr lang="en-US" sz="2800" dirty="0" smtClean="0"/>
              <a:t>Level 4 – Car drives itself in most environments</a:t>
            </a:r>
          </a:p>
          <a:p>
            <a:endParaRPr lang="en-US" sz="2800" dirty="0" smtClean="0"/>
          </a:p>
          <a:p>
            <a:r>
              <a:rPr lang="en-US" sz="2800" dirty="0" smtClean="0"/>
              <a:t>Level 5 – All robot, all the time – Human along for the ride</a:t>
            </a:r>
            <a:endParaRPr lang="en-US" sz="2800" dirty="0"/>
          </a:p>
        </p:txBody>
      </p:sp>
    </p:spTree>
    <p:extLst>
      <p:ext uri="{BB962C8B-B14F-4D97-AF65-F5344CB8AC3E}">
        <p14:creationId xmlns:p14="http://schemas.microsoft.com/office/powerpoint/2010/main" val="44209776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IFTA ABM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1705</TotalTime>
  <Words>1576</Words>
  <Application>Microsoft Office PowerPoint</Application>
  <PresentationFormat>On-screen Show (4:3)</PresentationFormat>
  <Paragraphs>284</Paragraphs>
  <Slides>38</Slides>
  <Notes>2</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IFTA ABM 2016</vt:lpstr>
      <vt:lpstr>The IFTA Chronicles – Yet to Come?</vt:lpstr>
      <vt:lpstr>A COMMON LINK</vt:lpstr>
      <vt:lpstr>Millennials</vt:lpstr>
      <vt:lpstr>IFTA</vt:lpstr>
      <vt:lpstr>        Evolution of the Cell Phone</vt:lpstr>
      <vt:lpstr>Similarities</vt:lpstr>
      <vt:lpstr>Differences</vt:lpstr>
      <vt:lpstr>Autonomous Vehicles</vt:lpstr>
      <vt:lpstr> Stages of Automation</vt:lpstr>
      <vt:lpstr>                Autonomous Vehicles –                   How might they affect us?  -Changes to HOS?   -Need for fewer drivers?  -Shift from “fossil fuels” to alternative sources, such as electric/solar?  -Greater vehicle efficiency = lower MPG’s?  - NEED FOR INFRASTRUCTURE CHANGES?     </vt:lpstr>
      <vt:lpstr>         Age of Autonomy</vt:lpstr>
      <vt:lpstr>       Platooning – What is it?</vt:lpstr>
      <vt:lpstr>       Platooning – What are the benefits?</vt:lpstr>
      <vt:lpstr>       One Company’s Brief Perspective</vt:lpstr>
      <vt:lpstr>       What We Know</vt:lpstr>
      <vt:lpstr>       What We Don’t Know – But Know is Coming </vt:lpstr>
      <vt:lpstr>       What If?....</vt:lpstr>
      <vt:lpstr>THE FUTURE IS HERE NOW; IT’S JUST NOT EVENLY DISTRIBUTED. -- Wm. Gibson    </vt:lpstr>
      <vt:lpstr>       Dividing Up the World</vt:lpstr>
      <vt:lpstr>FUEL</vt:lpstr>
      <vt:lpstr>   And a Bit About VMTs</vt:lpstr>
      <vt:lpstr>         Why VMT’s Are Not Likely</vt:lpstr>
      <vt:lpstr>Equipment</vt:lpstr>
      <vt:lpstr>Labor</vt:lpstr>
      <vt:lpstr>Investment</vt:lpstr>
      <vt:lpstr>Freight</vt:lpstr>
      <vt:lpstr>Roads</vt:lpstr>
      <vt:lpstr>Regulation</vt:lpstr>
      <vt:lpstr>Government</vt:lpstr>
      <vt:lpstr>What is VMT</vt:lpstr>
      <vt:lpstr>Why are States Interested in VMT</vt:lpstr>
      <vt:lpstr>Are States losing</vt:lpstr>
      <vt:lpstr>VMT’s - Just more questions</vt:lpstr>
      <vt:lpstr>Millennials will change the Future of Transportation</vt:lpstr>
      <vt:lpstr>Millennials are our future – WE MUST LISTEN</vt:lpstr>
      <vt:lpstr>Top 5 modes of transportation for Millennials</vt:lpstr>
      <vt:lpstr>       The $1,000,000 Question</vt:lpstr>
      <vt:lpstr>          Final Thought             by Deiter Bohn, The Verge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Lonette Turner</dc:creator>
  <cp:lastModifiedBy>Lonette Turner</cp:lastModifiedBy>
  <cp:revision>59</cp:revision>
  <dcterms:created xsi:type="dcterms:W3CDTF">2016-07-21T22:27:59Z</dcterms:created>
  <dcterms:modified xsi:type="dcterms:W3CDTF">2017-08-04T22:52:12Z</dcterms:modified>
</cp:coreProperties>
</file>